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61" r:id="rId3"/>
    <p:sldId id="259" r:id="rId4"/>
    <p:sldId id="262" r:id="rId5"/>
    <p:sldId id="263" r:id="rId6"/>
    <p:sldId id="267" r:id="rId7"/>
    <p:sldId id="264" r:id="rId8"/>
    <p:sldId id="266" r:id="rId9"/>
    <p:sldId id="265" r:id="rId10"/>
    <p:sldId id="268" r:id="rId11"/>
    <p:sldId id="269" r:id="rId12"/>
    <p:sldId id="273" r:id="rId13"/>
    <p:sldId id="274" r:id="rId14"/>
    <p:sldId id="270" r:id="rId15"/>
    <p:sldId id="271" r:id="rId16"/>
    <p:sldId id="275" r:id="rId17"/>
    <p:sldId id="279" r:id="rId18"/>
    <p:sldId id="276" r:id="rId19"/>
    <p:sldId id="278" r:id="rId20"/>
    <p:sldId id="280" r:id="rId21"/>
    <p:sldId id="277" r:id="rId22"/>
    <p:sldId id="281" r:id="rId23"/>
    <p:sldId id="282" r:id="rId24"/>
    <p:sldId id="283" r:id="rId25"/>
    <p:sldId id="258" r:id="rId26"/>
    <p:sldId id="25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18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3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375DE2-95FE-EA4D-B8B8-CE7D64FB1691}" type="datetimeFigureOut">
              <a:rPr lang="en-US" smtClean="0"/>
              <a:t>4/28/22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08FBF-215D-EA42-9DB1-F4B3D2C3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205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408FBF-215D-EA42-9DB1-F4B3D2C3DD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061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408FBF-215D-EA42-9DB1-F4B3D2C3DD2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57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408FBF-215D-EA42-9DB1-F4B3D2C3DD2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11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408FBF-215D-EA42-9DB1-F4B3D2C3DD2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053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BE918-29BD-BC4F-9523-77D95464E7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87E06B-4EE3-114F-B428-C1CB0AE98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2258A9-AB1F-CC4C-B7DE-BFD793638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048E0-0D2B-D14A-BF4C-E120FB4C3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767100-4444-4246-9ADD-FB2F53D89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71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0E8B4-F0EF-1E4F-8253-923CF684E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9AD22-0F9D-F64D-ADE3-E1BE7C9C4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73541-E9C3-2C40-ABFD-8A4039CCD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C8011-880A-7B41-B55A-86E5D597D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2FCED-D2F2-4C43-844C-8FCB9F725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8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0151AE-830B-4041-8F3D-B3D6432EE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F922D1-EDD1-9249-8F86-FAA3DD804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538A9-C803-8449-9510-D9C5CBD67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D868A-4645-A44D-9397-1C355D81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28E86-992F-C846-B891-B1BA23C45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00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D3B32-5D59-7845-B404-3ABEB8F35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04E72-DB9D-3546-857B-82FE30D45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2A5E7-22D3-2C4F-87AD-D4FBDF3CC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6ED58C-C79B-5344-AC6C-F60072F64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41781-D567-E445-9AEA-BEB92B610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056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B71F8-5303-134F-9C5C-A0AF97854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0BF554-ECF2-F14E-8136-8032A901F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989BDD-0563-FD42-A246-F174E59DC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5E4B6-DB3E-134A-9ECE-5F5666D6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06B53-B69C-2047-AD60-9957820EA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568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D89FA-E6CB-D948-8EC5-C79922E1C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DC2B7-0734-EC47-80AA-108C833515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1912A8-D05B-2D44-BFE0-C379E44DD2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AC9F57-DB52-C04F-97F3-78FFDF562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AD947D-9C16-8943-AC67-255914354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276A8-4649-2B49-910D-0D9F612A0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50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E9E31-B3E7-D94A-AD87-44DE35CCC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E70BAE-0130-6049-B306-D4076A3A09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ABCB3B-61D2-A045-9248-2A794C6AED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A5BC0B-FAB9-5A4B-B055-F8B972CEB7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240AB9-E305-CB4E-B0D9-91545FF2A1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9E4A4D-656D-5F49-A57B-73F940715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CFEF1E-38C4-B143-9B80-742C7821B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33CD45-9F67-8B40-BC69-28D20FE39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76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A758C-D9BC-6441-A002-BF4DF5AAE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5D6E73-4384-5A46-B3F5-4CE3716C2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4BF00-FBFF-E541-B69F-D09DD9DBF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06179B-FEBC-914C-8E81-EC70F8D97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102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9296D-6EB5-BA41-8B6A-03C05B8D4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8B464E-CCFE-A24D-BDBF-0545B5C64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7D34E3-3C42-CC40-B583-009F0AE1D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89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BCB2E-7D43-4945-BAD8-ABBE67383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74BAE-234E-3D48-8B76-62D632F32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AB7E13-33FD-624E-8FAD-0F6DC3880C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8C2328-BC56-664C-AB2A-808994FD4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6D073-5A4B-7F42-8109-24155300E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972E9C-93D9-DD47-9E91-32F571F4C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716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759BD-B319-DA41-B6D8-572149FB4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49B177-18E2-4143-8411-45924A8083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1D3E11-5A59-8042-8290-B0959C0558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5035C-DFF6-734B-8566-DB32241A9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79766-11EC-8748-A038-BE9F96DD1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7CDE69-6D69-044F-9B80-ADA12F3E9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182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B92648-CBBB-B348-A68C-ADFC85897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596E06-717B-FB47-91E9-6E093F202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5009A-F9D0-3144-9DE5-EC02BE5E0A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EF546-E927-614C-B7F5-0092CA2700E2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63F24-4243-1F44-885F-5F99166E20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BCC32-1547-1E41-88BE-2CA77A71F5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A3FFF-539B-4949-9FA9-BA36771CF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00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98667C-0758-7C4B-9559-549D725DF8E5}"/>
              </a:ext>
            </a:extLst>
          </p:cNvPr>
          <p:cNvSpPr/>
          <p:nvPr/>
        </p:nvSpPr>
        <p:spPr>
          <a:xfrm>
            <a:off x="764088" y="764088"/>
            <a:ext cx="1096027" cy="7828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7E1259-6248-F04D-9A84-C8085C7715A4}"/>
              </a:ext>
            </a:extLst>
          </p:cNvPr>
          <p:cNvSpPr/>
          <p:nvPr/>
        </p:nvSpPr>
        <p:spPr>
          <a:xfrm>
            <a:off x="3764012" y="2534364"/>
            <a:ext cx="1096027" cy="7828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3738-7FA6-AB46-8308-E093FF6DABDD}"/>
              </a:ext>
            </a:extLst>
          </p:cNvPr>
          <p:cNvSpPr txBox="1"/>
          <p:nvPr/>
        </p:nvSpPr>
        <p:spPr>
          <a:xfrm>
            <a:off x="3835133" y="2741136"/>
            <a:ext cx="1096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SISPERDI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AFCB87-B7E9-154E-A91D-CD2236045BFC}"/>
              </a:ext>
            </a:extLst>
          </p:cNvPr>
          <p:cNvSpPr txBox="1"/>
          <p:nvPr/>
        </p:nvSpPr>
        <p:spPr>
          <a:xfrm>
            <a:off x="835209" y="970860"/>
            <a:ext cx="922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SIDATAL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BDB316-0C10-534D-BE4A-06F8DCA162A2}"/>
              </a:ext>
            </a:extLst>
          </p:cNvPr>
          <p:cNvSpPr/>
          <p:nvPr/>
        </p:nvSpPr>
        <p:spPr>
          <a:xfrm>
            <a:off x="8207392" y="2534364"/>
            <a:ext cx="1096027" cy="7828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5B3799-B7A3-E748-87C4-95B1A3F47FA4}"/>
              </a:ext>
            </a:extLst>
          </p:cNvPr>
          <p:cNvSpPr txBox="1"/>
          <p:nvPr/>
        </p:nvSpPr>
        <p:spPr>
          <a:xfrm>
            <a:off x="8287102" y="2741136"/>
            <a:ext cx="936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SIVESPA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D03577-0810-E34D-BE51-F35D6016E82B}"/>
              </a:ext>
            </a:extLst>
          </p:cNvPr>
          <p:cNvSpPr txBox="1"/>
          <p:nvPr/>
        </p:nvSpPr>
        <p:spPr>
          <a:xfrm>
            <a:off x="3521250" y="3747533"/>
            <a:ext cx="26727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Surat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Internal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Eksternal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Surat </a:t>
            </a:r>
            <a:r>
              <a:rPr lang="en-US" sz="1200" dirty="0" err="1"/>
              <a:t>Keluar</a:t>
            </a:r>
            <a:endParaRPr lang="en-US" sz="1200" dirty="0"/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Surat </a:t>
            </a:r>
            <a:r>
              <a:rPr lang="en-US" sz="1200" dirty="0" err="1"/>
              <a:t>Keluar</a:t>
            </a:r>
            <a:r>
              <a:rPr lang="en-US" sz="1200" dirty="0"/>
              <a:t> </a:t>
            </a:r>
            <a:r>
              <a:rPr lang="en-US" sz="1200" dirty="0" err="1"/>
              <a:t>Eksternal</a:t>
            </a:r>
            <a:endParaRPr lang="en-US" sz="1200" dirty="0"/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Surat </a:t>
            </a:r>
            <a:r>
              <a:rPr lang="en-US" sz="1200" dirty="0" err="1"/>
              <a:t>Keluar</a:t>
            </a:r>
            <a:r>
              <a:rPr lang="en-US" sz="1200" dirty="0"/>
              <a:t> internal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sz="1200" dirty="0" err="1"/>
              <a:t>Disposisi</a:t>
            </a:r>
            <a:endParaRPr lang="en-US" sz="1200" dirty="0"/>
          </a:p>
          <a:p>
            <a:pPr marL="1143000" lvl="2" indent="-228600">
              <a:buFont typeface="+mj-lt"/>
              <a:buAutoNum type="arabicPeriod"/>
            </a:pPr>
            <a:r>
              <a:rPr lang="en-US" sz="1200" dirty="0"/>
              <a:t>Surat </a:t>
            </a:r>
            <a:r>
              <a:rPr lang="en-US" sz="1200" dirty="0" err="1"/>
              <a:t>Tugas</a:t>
            </a:r>
            <a:r>
              <a:rPr lang="en-US" sz="1200" dirty="0"/>
              <a:t> 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sz="1200" dirty="0"/>
              <a:t>Nota </a:t>
            </a:r>
            <a:r>
              <a:rPr lang="en-US" sz="1200" dirty="0" err="1"/>
              <a:t>Dinas</a:t>
            </a:r>
            <a:r>
              <a:rPr lang="en-US" sz="1200" dirty="0"/>
              <a:t> 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F4DC1B9-F677-BF40-AE71-EDD1118A2789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4312026" y="3317240"/>
            <a:ext cx="0" cy="430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ACF641B-92B6-8944-B8EE-E7C673C8788F}"/>
              </a:ext>
            </a:extLst>
          </p:cNvPr>
          <p:cNvSpPr txBox="1"/>
          <p:nvPr/>
        </p:nvSpPr>
        <p:spPr>
          <a:xfrm>
            <a:off x="496505" y="2018422"/>
            <a:ext cx="17595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Ø"/>
            </a:pPr>
            <a:r>
              <a:rPr lang="en-US" sz="1200" dirty="0"/>
              <a:t>Database Dewan</a:t>
            </a:r>
          </a:p>
          <a:p>
            <a:pPr marL="449263" lvl="1" indent="-214313">
              <a:buFont typeface="+mj-lt"/>
              <a:buAutoNum type="arabicPeriod"/>
            </a:pPr>
            <a:r>
              <a:rPr lang="en-US" sz="1200" dirty="0" err="1"/>
              <a:t>Foto</a:t>
            </a:r>
            <a:r>
              <a:rPr lang="en-US" sz="1200" dirty="0"/>
              <a:t> </a:t>
            </a:r>
          </a:p>
          <a:p>
            <a:pPr marL="449263" lvl="1" indent="-214313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Pribadi</a:t>
            </a:r>
            <a:endParaRPr lang="en-US" sz="1200" dirty="0"/>
          </a:p>
          <a:p>
            <a:pPr marL="449263" lvl="1" indent="-214313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Keluarga</a:t>
            </a:r>
            <a:r>
              <a:rPr lang="en-US" sz="1200" dirty="0"/>
              <a:t> </a:t>
            </a:r>
          </a:p>
          <a:p>
            <a:pPr marL="193675" lvl="1"/>
            <a:endParaRPr lang="en-US" sz="1200" dirty="0"/>
          </a:p>
          <a:p>
            <a:pPr marL="171450" indent="-171450">
              <a:buFont typeface="Wingdings" pitchFamily="2" charset="2"/>
              <a:buChar char="Ø"/>
            </a:pPr>
            <a:r>
              <a:rPr lang="en-US" sz="1200" dirty="0"/>
              <a:t>Database PNS</a:t>
            </a:r>
          </a:p>
          <a:p>
            <a:pPr marL="449263" lvl="1" indent="-214313">
              <a:buFont typeface="+mj-lt"/>
              <a:buAutoNum type="arabicPeriod"/>
            </a:pPr>
            <a:r>
              <a:rPr lang="en-US" sz="1200" dirty="0" err="1"/>
              <a:t>Foto</a:t>
            </a:r>
            <a:r>
              <a:rPr lang="en-US" sz="1200" dirty="0"/>
              <a:t> </a:t>
            </a:r>
          </a:p>
          <a:p>
            <a:pPr marL="449263" lvl="1" indent="-214313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Pribadi</a:t>
            </a:r>
            <a:endParaRPr lang="en-US" sz="1200" dirty="0"/>
          </a:p>
          <a:p>
            <a:pPr marL="449263" lvl="1" indent="-214313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Kepangkatan</a:t>
            </a:r>
            <a:endParaRPr lang="en-US" sz="1200" dirty="0"/>
          </a:p>
          <a:p>
            <a:pPr marL="449263" lvl="1" indent="-214313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Penugasan</a:t>
            </a:r>
            <a:endParaRPr lang="en-US" sz="1200" dirty="0"/>
          </a:p>
          <a:p>
            <a:pPr lvl="1"/>
            <a:endParaRPr lang="en-US" sz="1200" dirty="0"/>
          </a:p>
          <a:p>
            <a:pPr marL="171450" indent="-171450">
              <a:buFont typeface="Wingdings" pitchFamily="2" charset="2"/>
              <a:buChar char="Ø"/>
            </a:pPr>
            <a:r>
              <a:rPr lang="en-US" sz="1200" dirty="0"/>
              <a:t>Database PTT</a:t>
            </a:r>
          </a:p>
          <a:p>
            <a:pPr marL="449263" lvl="1" indent="-214313">
              <a:buFont typeface="+mj-lt"/>
              <a:buAutoNum type="arabicPeriod"/>
            </a:pPr>
            <a:r>
              <a:rPr lang="en-US" sz="1200" dirty="0" err="1"/>
              <a:t>Foto</a:t>
            </a:r>
            <a:r>
              <a:rPr lang="en-US" sz="1200" dirty="0"/>
              <a:t> </a:t>
            </a:r>
          </a:p>
          <a:p>
            <a:pPr marL="449263" lvl="1" indent="-214313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Pribadi</a:t>
            </a:r>
            <a:endParaRPr lang="en-US" sz="1200" dirty="0"/>
          </a:p>
          <a:p>
            <a:pPr marL="449263" lvl="1" indent="-214313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Penugasan</a:t>
            </a:r>
            <a:endParaRPr lang="en-US" sz="12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9763391-5856-7B4B-B316-10DBF7BF8E0B}"/>
              </a:ext>
            </a:extLst>
          </p:cNvPr>
          <p:cNvCxnSpPr/>
          <p:nvPr/>
        </p:nvCxnSpPr>
        <p:spPr>
          <a:xfrm flipH="1">
            <a:off x="1296444" y="1546964"/>
            <a:ext cx="1" cy="430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AA34097-E71A-3E4F-9A6A-A30E03A4178D}"/>
              </a:ext>
            </a:extLst>
          </p:cNvPr>
          <p:cNvSpPr txBox="1"/>
          <p:nvPr/>
        </p:nvSpPr>
        <p:spPr>
          <a:xfrm>
            <a:off x="7219207" y="3644577"/>
            <a:ext cx="21357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Ø"/>
            </a:pPr>
            <a:r>
              <a:rPr lang="en-US" sz="1200" dirty="0"/>
              <a:t>Bagian Program </a:t>
            </a:r>
          </a:p>
          <a:p>
            <a:pPr marL="409575" lvl="1" indent="-215900">
              <a:buFont typeface="+mj-lt"/>
              <a:buAutoNum type="arabicPeriod"/>
            </a:pPr>
            <a:r>
              <a:rPr lang="en-US" sz="1200" dirty="0" err="1"/>
              <a:t>Inputan</a:t>
            </a:r>
            <a:r>
              <a:rPr lang="en-US" sz="1200" dirty="0"/>
              <a:t> data Program dan </a:t>
            </a:r>
            <a:r>
              <a:rPr lang="en-US" sz="1200" dirty="0" err="1"/>
              <a:t>Anggaran</a:t>
            </a:r>
            <a:endParaRPr lang="en-US" sz="1200" dirty="0"/>
          </a:p>
          <a:p>
            <a:pPr marL="193675" lvl="1"/>
            <a:endParaRPr lang="en-US" sz="1200" dirty="0"/>
          </a:p>
          <a:p>
            <a:pPr marL="171450" indent="-171450">
              <a:buFont typeface="Wingdings" pitchFamily="2" charset="2"/>
              <a:buChar char="Ø"/>
            </a:pPr>
            <a:r>
              <a:rPr lang="en-US" sz="1200" dirty="0" err="1"/>
              <a:t>User_Bagian</a:t>
            </a:r>
            <a:r>
              <a:rPr lang="en-US" sz="1200" dirty="0"/>
              <a:t> </a:t>
            </a:r>
          </a:p>
          <a:p>
            <a:pPr marL="409575" lvl="1" indent="-215900">
              <a:buFont typeface="+mj-lt"/>
              <a:buAutoNum type="arabicPeriod"/>
            </a:pPr>
            <a:r>
              <a:rPr lang="en-US" sz="1200" dirty="0" err="1"/>
              <a:t>Pengajuan</a:t>
            </a:r>
            <a:r>
              <a:rPr lang="en-US" sz="1200" dirty="0"/>
              <a:t> Nota</a:t>
            </a:r>
          </a:p>
          <a:p>
            <a:pPr marL="409575" lvl="1" indent="-215900">
              <a:buFont typeface="+mj-lt"/>
              <a:buAutoNum type="arabicPeriod"/>
            </a:pPr>
            <a:r>
              <a:rPr lang="en-US" sz="1200" dirty="0" err="1"/>
              <a:t>Pertanggung</a:t>
            </a:r>
            <a:r>
              <a:rPr lang="en-US" sz="1200" dirty="0"/>
              <a:t> </a:t>
            </a:r>
            <a:r>
              <a:rPr lang="en-US" sz="1200" dirty="0" err="1"/>
              <a:t>jawaban</a:t>
            </a:r>
            <a:r>
              <a:rPr lang="en-US" sz="1200" dirty="0"/>
              <a:t> (SPJ)</a:t>
            </a:r>
          </a:p>
          <a:p>
            <a:pPr lvl="1"/>
            <a:endParaRPr lang="en-US" sz="1200" dirty="0"/>
          </a:p>
          <a:p>
            <a:pPr marL="180975" lvl="1" indent="-171450">
              <a:buFont typeface="Wingdings" pitchFamily="2" charset="2"/>
              <a:buChar char="Ø"/>
            </a:pPr>
            <a:r>
              <a:rPr lang="en-US" sz="1200" dirty="0" err="1"/>
              <a:t>Sekretaris</a:t>
            </a:r>
            <a:r>
              <a:rPr lang="en-US" sz="1200" dirty="0"/>
              <a:t> Dewan</a:t>
            </a:r>
          </a:p>
          <a:p>
            <a:pPr marL="409575" lvl="2" indent="-165100">
              <a:buFont typeface="Wingdings" pitchFamily="2" charset="2"/>
              <a:buChar char="Ø"/>
            </a:pPr>
            <a:r>
              <a:rPr lang="en-US" sz="1200" dirty="0" err="1"/>
              <a:t>Persetujuan</a:t>
            </a:r>
            <a:r>
              <a:rPr lang="en-US" sz="1200" dirty="0"/>
              <a:t> Nota  </a:t>
            </a:r>
          </a:p>
          <a:p>
            <a:pPr lvl="1"/>
            <a:endParaRPr lang="en-US" sz="1200" dirty="0"/>
          </a:p>
          <a:p>
            <a:pPr marL="171450" indent="-171450">
              <a:buFont typeface="Wingdings" pitchFamily="2" charset="2"/>
              <a:buChar char="Ø"/>
            </a:pPr>
            <a:r>
              <a:rPr lang="en-US" sz="1200" dirty="0" err="1"/>
              <a:t>Verifikatur</a:t>
            </a:r>
            <a:endParaRPr lang="en-US" sz="1200" dirty="0"/>
          </a:p>
          <a:p>
            <a:pPr marL="449263" lvl="1" indent="-163513">
              <a:buFont typeface="Wingdings" pitchFamily="2" charset="2"/>
              <a:buChar char="Ø"/>
            </a:pPr>
            <a:r>
              <a:rPr lang="en-US" sz="1200" dirty="0" err="1"/>
              <a:t>Verifikasi</a:t>
            </a:r>
            <a:r>
              <a:rPr lang="en-US" sz="1200" dirty="0"/>
              <a:t> Nota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C7C903-F33A-E245-9413-101D2DE691DE}"/>
              </a:ext>
            </a:extLst>
          </p:cNvPr>
          <p:cNvSpPr txBox="1"/>
          <p:nvPr/>
        </p:nvSpPr>
        <p:spPr>
          <a:xfrm>
            <a:off x="9596026" y="3644577"/>
            <a:ext cx="213579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Ø"/>
            </a:pPr>
            <a:r>
              <a:rPr lang="en-US" sz="1200" dirty="0" err="1"/>
              <a:t>Anggota</a:t>
            </a:r>
            <a:r>
              <a:rPr lang="en-US" sz="1200" dirty="0"/>
              <a:t> Dewan </a:t>
            </a:r>
          </a:p>
          <a:p>
            <a:pPr marL="409575" lvl="1" indent="-215900">
              <a:buFont typeface="+mj-lt"/>
              <a:buAutoNum type="arabicPeriod"/>
            </a:pPr>
            <a:r>
              <a:rPr lang="en-US" sz="1200" dirty="0" err="1"/>
              <a:t>Foto</a:t>
            </a:r>
            <a:r>
              <a:rPr lang="en-US" sz="1200" dirty="0"/>
              <a:t> </a:t>
            </a:r>
          </a:p>
          <a:p>
            <a:pPr marL="193675" lvl="1"/>
            <a:endParaRPr lang="en-US" sz="1200" dirty="0"/>
          </a:p>
          <a:p>
            <a:pPr marL="171450" indent="-171450">
              <a:buFont typeface="Wingdings" pitchFamily="2" charset="2"/>
              <a:buChar char="Ø"/>
            </a:pPr>
            <a:r>
              <a:rPr lang="en-US" sz="1200" dirty="0" err="1"/>
              <a:t>Bendahara</a:t>
            </a:r>
            <a:r>
              <a:rPr lang="en-US" sz="1200" dirty="0"/>
              <a:t>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dirty="0" err="1"/>
              <a:t>Foto</a:t>
            </a:r>
            <a:r>
              <a:rPr lang="en-US" sz="1200" dirty="0"/>
              <a:t>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Pribadi</a:t>
            </a:r>
            <a:endParaRPr lang="en-US" sz="1200" dirty="0"/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Kepangkatan</a:t>
            </a:r>
            <a:endParaRPr lang="en-US" sz="1200" dirty="0"/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Penugasan</a:t>
            </a:r>
            <a:endParaRPr lang="en-US" sz="1200" dirty="0"/>
          </a:p>
          <a:p>
            <a:pPr lvl="1"/>
            <a:endParaRPr lang="en-US" sz="1200" dirty="0"/>
          </a:p>
          <a:p>
            <a:pPr marL="171450" indent="-171450">
              <a:buFont typeface="Wingdings" pitchFamily="2" charset="2"/>
              <a:buChar char="Ø"/>
            </a:pPr>
            <a:r>
              <a:rPr lang="en-US" sz="1200" dirty="0"/>
              <a:t>Database PTT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dirty="0" err="1"/>
              <a:t>Foto</a:t>
            </a:r>
            <a:r>
              <a:rPr lang="en-US" sz="1200" dirty="0"/>
              <a:t>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Pribadi</a:t>
            </a:r>
            <a:endParaRPr lang="en-US" sz="1200" dirty="0"/>
          </a:p>
          <a:p>
            <a:pPr marL="685800" lvl="1" indent="-228600">
              <a:buFont typeface="+mj-lt"/>
              <a:buAutoNum type="arabicPeriod"/>
            </a:pPr>
            <a:r>
              <a:rPr lang="en-US" sz="1200" dirty="0"/>
              <a:t>Data </a:t>
            </a:r>
            <a:r>
              <a:rPr lang="en-US" sz="1200" dirty="0" err="1"/>
              <a:t>Penugasan</a:t>
            </a:r>
            <a:endParaRPr lang="en-US" sz="1200" dirty="0"/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DD39106C-A7A9-B44B-A47A-42B74F9041E6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860115" y="1155526"/>
            <a:ext cx="1903897" cy="177027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B9F0A4E-93AC-DA43-B402-85FAE444968D}"/>
              </a:ext>
            </a:extLst>
          </p:cNvPr>
          <p:cNvSpPr/>
          <p:nvPr/>
        </p:nvSpPr>
        <p:spPr>
          <a:xfrm>
            <a:off x="9048012" y="948754"/>
            <a:ext cx="1096027" cy="7828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23896D-CCF2-5840-83B9-FBC66196CE5E}"/>
              </a:ext>
            </a:extLst>
          </p:cNvPr>
          <p:cNvCxnSpPr/>
          <p:nvPr/>
        </p:nvCxnSpPr>
        <p:spPr>
          <a:xfrm>
            <a:off x="4860039" y="2912852"/>
            <a:ext cx="33473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98FF6B5-571E-B14F-AC4B-1E62F67E1C11}"/>
              </a:ext>
            </a:extLst>
          </p:cNvPr>
          <p:cNvCxnSpPr/>
          <p:nvPr/>
        </p:nvCxnSpPr>
        <p:spPr>
          <a:xfrm flipH="1">
            <a:off x="4860039" y="3110468"/>
            <a:ext cx="33473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ADFD47D0-65BB-C444-A490-AAD9D9BFA781}"/>
              </a:ext>
            </a:extLst>
          </p:cNvPr>
          <p:cNvCxnSpPr>
            <a:endCxn id="18" idx="2"/>
          </p:cNvCxnSpPr>
          <p:nvPr/>
        </p:nvCxnSpPr>
        <p:spPr>
          <a:xfrm rot="5400000" flipH="1" flipV="1">
            <a:off x="8944969" y="2090080"/>
            <a:ext cx="1009506" cy="292607"/>
          </a:xfrm>
          <a:prstGeom prst="bentConnector3">
            <a:avLst>
              <a:gd name="adj1" fmla="val -1362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C885325-A26D-CD4A-90E3-1CB6425F1BBA}"/>
              </a:ext>
            </a:extLst>
          </p:cNvPr>
          <p:cNvSpPr txBox="1"/>
          <p:nvPr/>
        </p:nvSpPr>
        <p:spPr>
          <a:xfrm>
            <a:off x="9127722" y="1050185"/>
            <a:ext cx="936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ABSEN DIGITAL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B6063904-2BE6-F84B-A15C-A6859694920C}"/>
              </a:ext>
            </a:extLst>
          </p:cNvPr>
          <p:cNvCxnSpPr>
            <a:cxnSpLocks/>
          </p:cNvCxnSpPr>
          <p:nvPr/>
        </p:nvCxnSpPr>
        <p:spPr>
          <a:xfrm rot="5400000">
            <a:off x="8953071" y="2105650"/>
            <a:ext cx="1355166" cy="654471"/>
          </a:xfrm>
          <a:prstGeom prst="bentConnector3">
            <a:avLst>
              <a:gd name="adj1" fmla="val 99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334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D20FE-C9F6-634A-8971-0E249B183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2304"/>
          </a:xfrm>
        </p:spPr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</a:t>
            </a:r>
            <a:r>
              <a:rPr lang="en-US" sz="3200" dirty="0" err="1"/>
              <a:t>usaha</a:t>
            </a:r>
            <a:r>
              <a:rPr lang="en-US" sz="3200" dirty="0"/>
              <a:t> (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keluar</a:t>
            </a:r>
            <a:r>
              <a:rPr lang="en-US" sz="3200" dirty="0"/>
              <a:t> internal) 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5A87169-2E1D-F442-AF92-7E163AD17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1696" y="1966301"/>
            <a:ext cx="6699819" cy="4351338"/>
          </a:xfr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1100039-1364-9546-80EA-21474739DD6E}"/>
              </a:ext>
            </a:extLst>
          </p:cNvPr>
          <p:cNvGrpSpPr/>
          <p:nvPr/>
        </p:nvGrpSpPr>
        <p:grpSpPr>
          <a:xfrm>
            <a:off x="8719457" y="3106935"/>
            <a:ext cx="2024743" cy="675885"/>
            <a:chOff x="7957457" y="1153886"/>
            <a:chExt cx="2024743" cy="67588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62F5C36-A6D2-8D4E-AE1F-0E27848834F9}"/>
                </a:ext>
              </a:extLst>
            </p:cNvPr>
            <p:cNvSpPr/>
            <p:nvPr/>
          </p:nvSpPr>
          <p:spPr>
            <a:xfrm>
              <a:off x="7957457" y="1153886"/>
              <a:ext cx="2024743" cy="6758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44523ED-FA7B-5549-B8D8-8BA89F39C6BA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tampilan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: 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0132255-A2AB-C547-A87F-E62F42FAD7BA}"/>
              </a:ext>
            </a:extLst>
          </p:cNvPr>
          <p:cNvSpPr txBox="1"/>
          <p:nvPr/>
        </p:nvSpPr>
        <p:spPr>
          <a:xfrm>
            <a:off x="8719455" y="4186752"/>
            <a:ext cx="2634345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No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Bentuk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/>
              <a:t>Sifat (drop down </a:t>
            </a:r>
            <a:r>
              <a:rPr lang="en-US" sz="1200" dirty="0" err="1"/>
              <a:t>pilihan</a:t>
            </a:r>
            <a:r>
              <a:rPr lang="en-US" sz="1200" dirty="0"/>
              <a:t>)</a:t>
            </a:r>
          </a:p>
          <a:p>
            <a:pPr marL="800100" lvl="1" indent="-342900">
              <a:buAutoNum type="arabicPeriod"/>
            </a:pPr>
            <a:r>
              <a:rPr lang="en-US" sz="1200" dirty="0" err="1"/>
              <a:t>Segera</a:t>
            </a:r>
            <a:endParaRPr lang="en-US" sz="1200" dirty="0"/>
          </a:p>
          <a:p>
            <a:pPr marL="800100" lvl="1" indent="-342900">
              <a:buAutoNum type="arabicPeriod"/>
            </a:pPr>
            <a:r>
              <a:rPr lang="en-US" sz="1200" dirty="0" err="1"/>
              <a:t>Penting</a:t>
            </a:r>
            <a:endParaRPr lang="en-US" sz="1200" dirty="0"/>
          </a:p>
          <a:p>
            <a:pPr marL="800100" lvl="1" indent="-342900">
              <a:buAutoNum type="arabicPeriod"/>
            </a:pPr>
            <a:r>
              <a:rPr lang="en-US" sz="1200" dirty="0" err="1"/>
              <a:t>Rahasia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/>
              <a:t>Status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Kepada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Lampiran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Aksi</a:t>
            </a:r>
            <a:endParaRPr lang="en-US" sz="12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FB646BC-0E3A-9C4A-A984-D153CEF59D25}"/>
              </a:ext>
            </a:extLst>
          </p:cNvPr>
          <p:cNvCxnSpPr/>
          <p:nvPr/>
        </p:nvCxnSpPr>
        <p:spPr>
          <a:xfrm flipH="1">
            <a:off x="9731827" y="3726381"/>
            <a:ext cx="1" cy="4603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5C1079D-3DA2-D743-B204-C648CAAC06D8}"/>
              </a:ext>
            </a:extLst>
          </p:cNvPr>
          <p:cNvCxnSpPr>
            <a:cxnSpLocks/>
          </p:cNvCxnSpPr>
          <p:nvPr/>
        </p:nvCxnSpPr>
        <p:spPr>
          <a:xfrm flipH="1">
            <a:off x="3174124" y="3444878"/>
            <a:ext cx="5545333" cy="41241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2323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FA8D12F-E8BC-4744-89DC-FCE7D5475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15115"/>
            <a:ext cx="6699819" cy="4351338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2AE3C3C-C5F3-B84B-9454-624954DAC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</a:t>
            </a:r>
            <a:r>
              <a:rPr lang="en-US" sz="3200" dirty="0" err="1"/>
              <a:t>usaha</a:t>
            </a:r>
            <a:r>
              <a:rPr lang="en-US" sz="3200" dirty="0"/>
              <a:t> (input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keluar</a:t>
            </a:r>
            <a:r>
              <a:rPr lang="en-US" sz="3200" dirty="0"/>
              <a:t> </a:t>
            </a:r>
            <a:r>
              <a:rPr lang="en-US" sz="3200" dirty="0" err="1"/>
              <a:t>Eksternal</a:t>
            </a:r>
            <a:r>
              <a:rPr lang="en-US" sz="3200" dirty="0"/>
              <a:t>)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CD14F73-080C-E44F-BE09-B8CFA90436F7}"/>
              </a:ext>
            </a:extLst>
          </p:cNvPr>
          <p:cNvGrpSpPr/>
          <p:nvPr/>
        </p:nvGrpSpPr>
        <p:grpSpPr>
          <a:xfrm>
            <a:off x="8835071" y="2245086"/>
            <a:ext cx="2024743" cy="1738335"/>
            <a:chOff x="7957457" y="1153886"/>
            <a:chExt cx="2024743" cy="173833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05FE94A-82F9-184A-B0C8-39392BD2D62E}"/>
                </a:ext>
              </a:extLst>
            </p:cNvPr>
            <p:cNvSpPr/>
            <p:nvPr/>
          </p:nvSpPr>
          <p:spPr>
            <a:xfrm>
              <a:off x="7957457" y="1153886"/>
              <a:ext cx="2024743" cy="17383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2F64E7-E5DB-BC4C-B756-9A5CE75B1BED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Input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eksternal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tidak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ada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kategori</a:t>
              </a:r>
              <a:r>
                <a:rPr lang="en-US" sz="1400" dirty="0">
                  <a:solidFill>
                    <a:schemeClr val="bg1"/>
                  </a:solidFill>
                </a:rPr>
                <a:t>, </a:t>
              </a:r>
              <a:r>
                <a:rPr lang="en-US" sz="1400" dirty="0" err="1">
                  <a:solidFill>
                    <a:schemeClr val="bg1"/>
                  </a:solidFill>
                </a:rPr>
                <a:t>jadi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langsung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mengisi</a:t>
              </a:r>
              <a:r>
                <a:rPr lang="en-US" sz="1400" dirty="0">
                  <a:solidFill>
                    <a:schemeClr val="bg1"/>
                  </a:solidFill>
                </a:rPr>
                <a:t> form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6F2054C5-D20D-CE41-B81C-06FBF5ECF54A}"/>
              </a:ext>
            </a:extLst>
          </p:cNvPr>
          <p:cNvCxnSpPr/>
          <p:nvPr/>
        </p:nvCxnSpPr>
        <p:spPr>
          <a:xfrm rot="10800000" flipV="1">
            <a:off x="5286703" y="2564524"/>
            <a:ext cx="3342290" cy="599090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885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FA8D12F-E8BC-4744-89DC-FCE7D5475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15115"/>
            <a:ext cx="6699819" cy="4351338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2AE3C3C-C5F3-B84B-9454-624954DAC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</a:t>
            </a:r>
            <a:r>
              <a:rPr lang="en-US" sz="3200" dirty="0" err="1"/>
              <a:t>usaha</a:t>
            </a:r>
            <a:r>
              <a:rPr lang="en-US" sz="3200" dirty="0"/>
              <a:t> (input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keluar</a:t>
            </a:r>
            <a:r>
              <a:rPr lang="en-US" sz="3200" dirty="0"/>
              <a:t> internal)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CD14F73-080C-E44F-BE09-B8CFA90436F7}"/>
              </a:ext>
            </a:extLst>
          </p:cNvPr>
          <p:cNvGrpSpPr/>
          <p:nvPr/>
        </p:nvGrpSpPr>
        <p:grpSpPr>
          <a:xfrm>
            <a:off x="8835071" y="2245086"/>
            <a:ext cx="2024743" cy="1738335"/>
            <a:chOff x="7957457" y="1153886"/>
            <a:chExt cx="2024743" cy="173833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05FE94A-82F9-184A-B0C8-39392BD2D62E}"/>
                </a:ext>
              </a:extLst>
            </p:cNvPr>
            <p:cNvSpPr/>
            <p:nvPr/>
          </p:nvSpPr>
          <p:spPr>
            <a:xfrm>
              <a:off x="7957457" y="1153886"/>
              <a:ext cx="2024743" cy="173833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92F64E7-E5DB-BC4C-B756-9A5CE75B1BED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Input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r>
                <a:rPr lang="en-US" sz="1400" dirty="0">
                  <a:solidFill>
                    <a:schemeClr val="bg1"/>
                  </a:solidFill>
                </a:rPr>
                <a:t> internal </a:t>
              </a:r>
              <a:r>
                <a:rPr lang="en-US" sz="1400" dirty="0" err="1">
                  <a:solidFill>
                    <a:schemeClr val="bg1"/>
                  </a:solidFill>
                </a:rPr>
                <a:t>ditambah</a:t>
              </a:r>
              <a:r>
                <a:rPr lang="en-US" sz="1400" dirty="0">
                  <a:solidFill>
                    <a:schemeClr val="bg1"/>
                  </a:solidFill>
                </a:rPr>
                <a:t> 1 </a:t>
              </a:r>
              <a:r>
                <a:rPr lang="en-US" sz="1400" dirty="0" err="1">
                  <a:solidFill>
                    <a:schemeClr val="bg1"/>
                  </a:solidFill>
                </a:rPr>
                <a:t>pilihan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kategori</a:t>
              </a:r>
              <a:r>
                <a:rPr lang="en-US" sz="1400" dirty="0">
                  <a:solidFill>
                    <a:schemeClr val="bg1"/>
                  </a:solidFill>
                </a:rPr>
                <a:t>, </a:t>
              </a:r>
              <a:r>
                <a:rPr lang="en-US" sz="1400" dirty="0" err="1">
                  <a:solidFill>
                    <a:schemeClr val="bg1"/>
                  </a:solidFill>
                </a:rPr>
                <a:t>yaitu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disposisi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6F2054C5-D20D-CE41-B81C-06FBF5ECF54A}"/>
              </a:ext>
            </a:extLst>
          </p:cNvPr>
          <p:cNvCxnSpPr/>
          <p:nvPr/>
        </p:nvCxnSpPr>
        <p:spPr>
          <a:xfrm rot="10800000" flipV="1">
            <a:off x="5286703" y="2564524"/>
            <a:ext cx="3342290" cy="599090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1247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F0428-4236-1248-917B-0819616C4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</a:t>
            </a:r>
            <a:r>
              <a:rPr lang="en-US" sz="3200" dirty="0" err="1"/>
              <a:t>usaha</a:t>
            </a:r>
            <a:r>
              <a:rPr lang="en-US" sz="3200" dirty="0"/>
              <a:t> (input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keluar</a:t>
            </a:r>
            <a:r>
              <a:rPr lang="en-US" sz="3200" dirty="0"/>
              <a:t> internal (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perintah</a:t>
            </a:r>
            <a:r>
              <a:rPr lang="en-US" sz="3200" dirty="0"/>
              <a:t> </a:t>
            </a:r>
            <a:r>
              <a:rPr lang="en-US" sz="3200" dirty="0" err="1"/>
              <a:t>tugas</a:t>
            </a:r>
            <a:r>
              <a:rPr lang="en-US" sz="3200" dirty="0"/>
              <a:t>)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7BCCD39-012D-6E46-8253-8C61A8960233}"/>
              </a:ext>
            </a:extLst>
          </p:cNvPr>
          <p:cNvGrpSpPr/>
          <p:nvPr/>
        </p:nvGrpSpPr>
        <p:grpSpPr>
          <a:xfrm>
            <a:off x="8446188" y="1836885"/>
            <a:ext cx="2024743" cy="4497432"/>
            <a:chOff x="7957457" y="1153885"/>
            <a:chExt cx="2024743" cy="449743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C647658-6C76-0C46-A940-91F11AAFA082}"/>
                </a:ext>
              </a:extLst>
            </p:cNvPr>
            <p:cNvSpPr/>
            <p:nvPr/>
          </p:nvSpPr>
          <p:spPr>
            <a:xfrm>
              <a:off x="7957457" y="1153885"/>
              <a:ext cx="2024743" cy="44974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67D0239-6CC1-9E41-AB3A-CCE4FEF63C43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4401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Kolom </a:t>
              </a:r>
              <a:r>
                <a:rPr lang="en-US" sz="1400" dirty="0" err="1">
                  <a:solidFill>
                    <a:schemeClr val="bg1"/>
                  </a:solidFill>
                </a:rPr>
                <a:t>pengisian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r>
                <a:rPr lang="en-US" sz="1400" dirty="0">
                  <a:solidFill>
                    <a:schemeClr val="bg1"/>
                  </a:solidFill>
                </a:rPr>
                <a:t> (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perintah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tugas</a:t>
              </a:r>
              <a:r>
                <a:rPr lang="en-US" sz="1400" dirty="0">
                  <a:solidFill>
                    <a:schemeClr val="bg1"/>
                  </a:solidFill>
                </a:rPr>
                <a:t>) </a:t>
              </a:r>
              <a:r>
                <a:rPr lang="en-US" sz="1400" dirty="0" err="1">
                  <a:solidFill>
                    <a:schemeClr val="bg1"/>
                  </a:solidFill>
                </a:rPr>
                <a:t>tersebut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tetap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isian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bagi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daftar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yaitu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untuk</a:t>
              </a:r>
              <a:r>
                <a:rPr lang="en-US" sz="1400" dirty="0">
                  <a:solidFill>
                    <a:schemeClr val="bg1"/>
                  </a:solidFill>
                </a:rPr>
                <a:t> :</a:t>
              </a:r>
            </a:p>
            <a:p>
              <a:endParaRPr lang="en-US" sz="1400" dirty="0">
                <a:solidFill>
                  <a:schemeClr val="bg1"/>
                </a:solidFill>
              </a:endParaRP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Nomor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Tanggal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Perihal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Bentuk</a:t>
              </a:r>
              <a:r>
                <a:rPr lang="en-US" sz="1400" dirty="0">
                  <a:solidFill>
                    <a:schemeClr val="bg1"/>
                  </a:solidFill>
                </a:rPr>
                <a:t> Surat </a:t>
              </a:r>
            </a:p>
            <a:p>
              <a:pPr marL="342900" indent="-342900">
                <a:buAutoNum type="arabicPeriod"/>
              </a:pPr>
              <a:r>
                <a:rPr lang="en-US" sz="1400" dirty="0">
                  <a:solidFill>
                    <a:schemeClr val="bg1"/>
                  </a:solidFill>
                </a:rPr>
                <a:t>Sifat</a:t>
              </a:r>
            </a:p>
            <a:p>
              <a:pPr marL="342900" indent="-342900">
                <a:buAutoNum type="arabicPeriod"/>
              </a:pPr>
              <a:r>
                <a:rPr lang="en-US" sz="1400" dirty="0">
                  <a:solidFill>
                    <a:schemeClr val="bg1"/>
                  </a:solidFill>
                </a:rPr>
                <a:t>Status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Kepada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endParaRPr lang="en-US" sz="1400" dirty="0">
                <a:solidFill>
                  <a:schemeClr val="bg1"/>
                </a:solidFill>
              </a:endParaRPr>
            </a:p>
            <a:p>
              <a:r>
                <a:rPr lang="en-US" sz="1400" dirty="0" err="1">
                  <a:solidFill>
                    <a:schemeClr val="bg1"/>
                  </a:solidFill>
                </a:rPr>
                <a:t>Ditambahkan</a:t>
              </a:r>
              <a:r>
                <a:rPr lang="en-US" sz="1400" dirty="0">
                  <a:solidFill>
                    <a:schemeClr val="bg1"/>
                  </a:solidFill>
                </a:rPr>
                <a:t> kolom2 </a:t>
              </a:r>
              <a:r>
                <a:rPr lang="en-US" sz="1400" dirty="0" err="1">
                  <a:solidFill>
                    <a:schemeClr val="bg1"/>
                  </a:solidFill>
                </a:rPr>
                <a:t>ini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kpada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halaman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penambahan</a:t>
              </a:r>
              <a:r>
                <a:rPr lang="en-US" sz="1400" dirty="0">
                  <a:solidFill>
                    <a:schemeClr val="bg1"/>
                  </a:solidFill>
                </a:rPr>
                <a:t> data </a:t>
              </a:r>
              <a:r>
                <a:rPr lang="en-US" sz="1400" dirty="0" err="1">
                  <a:solidFill>
                    <a:schemeClr val="bg1"/>
                  </a:solidFill>
                </a:rPr>
                <a:t>tersebut</a:t>
              </a:r>
              <a:r>
                <a:rPr lang="en-US" sz="1400" dirty="0">
                  <a:solidFill>
                    <a:schemeClr val="bg1"/>
                  </a:solidFill>
                </a:rPr>
                <a:t> di </a:t>
              </a:r>
              <a:r>
                <a:rPr lang="en-US" sz="1400" dirty="0" err="1">
                  <a:solidFill>
                    <a:schemeClr val="bg1"/>
                  </a:solidFill>
                </a:rPr>
                <a:t>bawah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kategori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4" name="Content Placeholder 14" descr="A screenshot of a computer&#10;&#10;Description automatically generated">
            <a:extLst>
              <a:ext uri="{FF2B5EF4-FFF2-40B4-BE49-F238E27FC236}">
                <a16:creationId xmlns:a16="http://schemas.microsoft.com/office/drawing/2014/main" id="{CC120EE2-87A2-F048-B40B-CC66857157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139" y="1836886"/>
            <a:ext cx="6699819" cy="4351338"/>
          </a:xfr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B05C09D-1466-2148-8891-88E0184FEDE9}"/>
              </a:ext>
            </a:extLst>
          </p:cNvPr>
          <p:cNvCxnSpPr/>
          <p:nvPr/>
        </p:nvCxnSpPr>
        <p:spPr>
          <a:xfrm flipH="1" flipV="1">
            <a:off x="4813738" y="3573517"/>
            <a:ext cx="3632450" cy="35735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9233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F0428-4236-1248-917B-0819616C4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</a:t>
            </a:r>
            <a:r>
              <a:rPr lang="en-US" sz="3200" dirty="0" err="1"/>
              <a:t>usaha</a:t>
            </a:r>
            <a:r>
              <a:rPr lang="en-US" sz="3200" dirty="0"/>
              <a:t> (input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keluar</a:t>
            </a:r>
            <a:r>
              <a:rPr lang="en-US" sz="3200" dirty="0"/>
              <a:t> internal (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perintah</a:t>
            </a:r>
            <a:r>
              <a:rPr lang="en-US" sz="3200" dirty="0"/>
              <a:t> </a:t>
            </a:r>
            <a:r>
              <a:rPr lang="en-US" sz="3200" dirty="0" err="1"/>
              <a:t>tugas</a:t>
            </a:r>
            <a:r>
              <a:rPr lang="en-US" sz="3200" dirty="0"/>
              <a:t>) </a:t>
            </a:r>
          </a:p>
        </p:txBody>
      </p:sp>
      <p:pic>
        <p:nvPicPr>
          <p:cNvPr id="7" name="Picture 6" descr="Table&#10;&#10;Description automatically generated with medium confidence">
            <a:extLst>
              <a:ext uri="{FF2B5EF4-FFF2-40B4-BE49-F238E27FC236}">
                <a16:creationId xmlns:a16="http://schemas.microsoft.com/office/drawing/2014/main" id="{F2A7DB51-EC4B-584E-BE1E-3AA658D36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8421" y="1549174"/>
            <a:ext cx="3388808" cy="43860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00AB45DD-EB58-5F45-A826-99002560B92E}"/>
              </a:ext>
            </a:extLst>
          </p:cNvPr>
          <p:cNvSpPr/>
          <p:nvPr/>
        </p:nvSpPr>
        <p:spPr>
          <a:xfrm>
            <a:off x="6313714" y="2144486"/>
            <a:ext cx="957943" cy="4898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73D227-F287-994F-AA24-03EBB502AE61}"/>
              </a:ext>
            </a:extLst>
          </p:cNvPr>
          <p:cNvSpPr txBox="1"/>
          <p:nvPr/>
        </p:nvSpPr>
        <p:spPr>
          <a:xfrm>
            <a:off x="6172200" y="3037114"/>
            <a:ext cx="109945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Hasil </a:t>
            </a:r>
            <a:r>
              <a:rPr lang="en-US" sz="1200" dirty="0" err="1"/>
              <a:t>pengisian</a:t>
            </a:r>
            <a:r>
              <a:rPr lang="en-US" sz="1200" dirty="0"/>
              <a:t> form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form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tugas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di </a:t>
            </a:r>
            <a:r>
              <a:rPr lang="en-US" sz="1200" dirty="0" err="1"/>
              <a:t>kanan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dan form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otomatis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lampiran</a:t>
            </a:r>
            <a:endParaRPr lang="en-US" sz="12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4E085CD-56E8-F14B-A230-649972549ED3}"/>
              </a:ext>
            </a:extLst>
          </p:cNvPr>
          <p:cNvCxnSpPr/>
          <p:nvPr/>
        </p:nvCxnSpPr>
        <p:spPr>
          <a:xfrm>
            <a:off x="6629400" y="2710543"/>
            <a:ext cx="0" cy="32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Content Placeholder 14" descr="A screenshot of a computer&#10;&#10;Description automatically generated">
            <a:extLst>
              <a:ext uri="{FF2B5EF4-FFF2-40B4-BE49-F238E27FC236}">
                <a16:creationId xmlns:a16="http://schemas.microsoft.com/office/drawing/2014/main" id="{7ACA64D3-898F-084B-A5F6-B391037C5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98870" y="2144486"/>
            <a:ext cx="4827136" cy="3135085"/>
          </a:xfrm>
        </p:spPr>
      </p:pic>
    </p:spTree>
    <p:extLst>
      <p:ext uri="{BB962C8B-B14F-4D97-AF65-F5344CB8AC3E}">
        <p14:creationId xmlns:p14="http://schemas.microsoft.com/office/powerpoint/2010/main" val="2891092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D43C203F-9361-8D47-B2C5-F4BB0EDD75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51749"/>
            <a:ext cx="5084117" cy="350312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B6A4F8E-BD91-7C41-9741-8D156783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</a:t>
            </a:r>
            <a:r>
              <a:rPr lang="en-US" sz="3200" dirty="0" err="1"/>
              <a:t>usaha</a:t>
            </a:r>
            <a:r>
              <a:rPr lang="en-US" sz="3200" dirty="0"/>
              <a:t> (input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keluar</a:t>
            </a:r>
            <a:r>
              <a:rPr lang="en-US" sz="3200" dirty="0"/>
              <a:t> internal (nota </a:t>
            </a:r>
            <a:r>
              <a:rPr lang="en-US" sz="3200" dirty="0" err="1"/>
              <a:t>dinas</a:t>
            </a:r>
            <a:r>
              <a:rPr lang="en-US" sz="3200" dirty="0"/>
              <a:t>)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C7F0F70-FD41-DF4D-9471-82FBB0C32ED4}"/>
              </a:ext>
            </a:extLst>
          </p:cNvPr>
          <p:cNvGrpSpPr/>
          <p:nvPr/>
        </p:nvGrpSpPr>
        <p:grpSpPr>
          <a:xfrm>
            <a:off x="8446188" y="1836885"/>
            <a:ext cx="2024743" cy="4497432"/>
            <a:chOff x="7957457" y="1153885"/>
            <a:chExt cx="2024743" cy="449743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DC994DA-F5D6-8C45-92DC-5FE1EDB50422}"/>
                </a:ext>
              </a:extLst>
            </p:cNvPr>
            <p:cNvSpPr/>
            <p:nvPr/>
          </p:nvSpPr>
          <p:spPr>
            <a:xfrm>
              <a:off x="7957457" y="1153885"/>
              <a:ext cx="2024743" cy="44974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A41B1E-E7E7-1B43-B013-57D623A104F4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4401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Kolom </a:t>
              </a:r>
              <a:r>
                <a:rPr lang="en-US" sz="1400" dirty="0" err="1">
                  <a:solidFill>
                    <a:schemeClr val="bg1"/>
                  </a:solidFill>
                </a:rPr>
                <a:t>pengisian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r>
                <a:rPr lang="en-US" sz="1400" dirty="0">
                  <a:solidFill>
                    <a:schemeClr val="bg1"/>
                  </a:solidFill>
                </a:rPr>
                <a:t> (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perintah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tugas</a:t>
              </a:r>
              <a:r>
                <a:rPr lang="en-US" sz="1400" dirty="0">
                  <a:solidFill>
                    <a:schemeClr val="bg1"/>
                  </a:solidFill>
                </a:rPr>
                <a:t>) </a:t>
              </a:r>
              <a:r>
                <a:rPr lang="en-US" sz="1400" dirty="0" err="1">
                  <a:solidFill>
                    <a:schemeClr val="bg1"/>
                  </a:solidFill>
                </a:rPr>
                <a:t>tersebut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tetap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isian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bagi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daftar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yaitu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untuk</a:t>
              </a:r>
              <a:r>
                <a:rPr lang="en-US" sz="1400" dirty="0">
                  <a:solidFill>
                    <a:schemeClr val="bg1"/>
                  </a:solidFill>
                </a:rPr>
                <a:t> :</a:t>
              </a:r>
            </a:p>
            <a:p>
              <a:endParaRPr lang="en-US" sz="1400" dirty="0">
                <a:solidFill>
                  <a:schemeClr val="bg1"/>
                </a:solidFill>
              </a:endParaRP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Nomor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Tanggal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Perihal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Bentuk</a:t>
              </a:r>
              <a:r>
                <a:rPr lang="en-US" sz="1400" dirty="0">
                  <a:solidFill>
                    <a:schemeClr val="bg1"/>
                  </a:solidFill>
                </a:rPr>
                <a:t> Surat </a:t>
              </a:r>
            </a:p>
            <a:p>
              <a:pPr marL="342900" indent="-342900">
                <a:buAutoNum type="arabicPeriod"/>
              </a:pPr>
              <a:r>
                <a:rPr lang="en-US" sz="1400" dirty="0">
                  <a:solidFill>
                    <a:schemeClr val="bg1"/>
                  </a:solidFill>
                </a:rPr>
                <a:t>Sifat</a:t>
              </a:r>
            </a:p>
            <a:p>
              <a:pPr marL="342900" indent="-342900">
                <a:buAutoNum type="arabicPeriod"/>
              </a:pPr>
              <a:r>
                <a:rPr lang="en-US" sz="1400" dirty="0">
                  <a:solidFill>
                    <a:schemeClr val="bg1"/>
                  </a:solidFill>
                </a:rPr>
                <a:t>Status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Kepada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endParaRPr lang="en-US" sz="1400" dirty="0">
                <a:solidFill>
                  <a:schemeClr val="bg1"/>
                </a:solidFill>
              </a:endParaRPr>
            </a:p>
            <a:p>
              <a:r>
                <a:rPr lang="en-US" sz="1400" dirty="0" err="1">
                  <a:solidFill>
                    <a:schemeClr val="bg1"/>
                  </a:solidFill>
                </a:rPr>
                <a:t>Ditambahkan</a:t>
              </a:r>
              <a:r>
                <a:rPr lang="en-US" sz="1400" dirty="0">
                  <a:solidFill>
                    <a:schemeClr val="bg1"/>
                  </a:solidFill>
                </a:rPr>
                <a:t> kolom2 </a:t>
              </a:r>
              <a:r>
                <a:rPr lang="en-US" sz="1400" dirty="0" err="1">
                  <a:solidFill>
                    <a:schemeClr val="bg1"/>
                  </a:solidFill>
                </a:rPr>
                <a:t>ini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kpada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halaman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penambahan</a:t>
              </a:r>
              <a:r>
                <a:rPr lang="en-US" sz="1400" dirty="0">
                  <a:solidFill>
                    <a:schemeClr val="bg1"/>
                  </a:solidFill>
                </a:rPr>
                <a:t> data </a:t>
              </a:r>
              <a:r>
                <a:rPr lang="en-US" sz="1400" dirty="0" err="1">
                  <a:solidFill>
                    <a:schemeClr val="bg1"/>
                  </a:solidFill>
                </a:rPr>
                <a:t>tersebut</a:t>
              </a:r>
              <a:r>
                <a:rPr lang="en-US" sz="1400" dirty="0">
                  <a:solidFill>
                    <a:schemeClr val="bg1"/>
                  </a:solidFill>
                </a:rPr>
                <a:t> di </a:t>
              </a:r>
              <a:r>
                <a:rPr lang="en-US" sz="1400" dirty="0" err="1">
                  <a:solidFill>
                    <a:schemeClr val="bg1"/>
                  </a:solidFill>
                </a:rPr>
                <a:t>bawah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kategori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5E0636-E4F5-CF4F-A4FE-781C07A55FB5}"/>
              </a:ext>
            </a:extLst>
          </p:cNvPr>
          <p:cNvCxnSpPr/>
          <p:nvPr/>
        </p:nvCxnSpPr>
        <p:spPr>
          <a:xfrm flipH="1" flipV="1">
            <a:off x="4813738" y="3573517"/>
            <a:ext cx="3632450" cy="35735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1467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D43C203F-9361-8D47-B2C5-F4BB0EDD75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51749"/>
            <a:ext cx="5084117" cy="350312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B6A4F8E-BD91-7C41-9741-8D156783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</a:t>
            </a:r>
            <a:r>
              <a:rPr lang="en-US" sz="3200" dirty="0" err="1"/>
              <a:t>usaha</a:t>
            </a:r>
            <a:r>
              <a:rPr lang="en-US" sz="3200" dirty="0"/>
              <a:t> (input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keluar</a:t>
            </a:r>
            <a:r>
              <a:rPr lang="en-US" sz="3200" dirty="0"/>
              <a:t> internal (nota </a:t>
            </a:r>
            <a:r>
              <a:rPr lang="en-US" sz="3200" dirty="0" err="1"/>
              <a:t>dinas</a:t>
            </a:r>
            <a:r>
              <a:rPr lang="en-US" sz="3200" dirty="0"/>
              <a:t>) </a:t>
            </a:r>
          </a:p>
        </p:txBody>
      </p:sp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51110DEB-1B4E-9940-ADC4-1EBB821C7B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2605" y="1951749"/>
            <a:ext cx="2813529" cy="35031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1F97CFE8-E0F3-2E4F-BA31-B9D04442E04A}"/>
              </a:ext>
            </a:extLst>
          </p:cNvPr>
          <p:cNvSpPr/>
          <p:nvPr/>
        </p:nvSpPr>
        <p:spPr>
          <a:xfrm>
            <a:off x="6709622" y="2167179"/>
            <a:ext cx="957943" cy="4898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C04465-5EA2-0846-A7B3-D45348503BA1}"/>
              </a:ext>
            </a:extLst>
          </p:cNvPr>
          <p:cNvSpPr txBox="1"/>
          <p:nvPr/>
        </p:nvSpPr>
        <p:spPr>
          <a:xfrm>
            <a:off x="6485216" y="3065250"/>
            <a:ext cx="14067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Hasil </a:t>
            </a:r>
            <a:r>
              <a:rPr lang="en-US" sz="1200" dirty="0" err="1"/>
              <a:t>pengisian</a:t>
            </a:r>
            <a:r>
              <a:rPr lang="en-US" sz="1200" dirty="0"/>
              <a:t> form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form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tugas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di </a:t>
            </a:r>
            <a:r>
              <a:rPr lang="en-US" sz="1200" dirty="0" err="1"/>
              <a:t>kanan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dan form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otomatis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lampiran</a:t>
            </a:r>
            <a:endParaRPr lang="en-US" sz="12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ED69DAB-E128-3247-9106-6CD2B6671A95}"/>
              </a:ext>
            </a:extLst>
          </p:cNvPr>
          <p:cNvCxnSpPr/>
          <p:nvPr/>
        </p:nvCxnSpPr>
        <p:spPr>
          <a:xfrm>
            <a:off x="7139932" y="2738679"/>
            <a:ext cx="0" cy="32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9325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D43C203F-9361-8D47-B2C5-F4BB0EDD75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51749"/>
            <a:ext cx="5084117" cy="350312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B6A4F8E-BD91-7C41-9741-8D156783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</a:t>
            </a:r>
            <a:r>
              <a:rPr lang="en-US" sz="3200" dirty="0" err="1"/>
              <a:t>usaha</a:t>
            </a:r>
            <a:r>
              <a:rPr lang="en-US" sz="3200" dirty="0"/>
              <a:t> (input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keluar</a:t>
            </a:r>
            <a:r>
              <a:rPr lang="en-US" sz="3200" dirty="0"/>
              <a:t> internal (</a:t>
            </a:r>
            <a:r>
              <a:rPr lang="en-US" sz="3200" dirty="0" err="1"/>
              <a:t>disposisi</a:t>
            </a:r>
            <a:r>
              <a:rPr lang="en-US" sz="3200" dirty="0"/>
              <a:t>)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C7F0F70-FD41-DF4D-9471-82FBB0C32ED4}"/>
              </a:ext>
            </a:extLst>
          </p:cNvPr>
          <p:cNvGrpSpPr/>
          <p:nvPr/>
        </p:nvGrpSpPr>
        <p:grpSpPr>
          <a:xfrm>
            <a:off x="8446188" y="1836885"/>
            <a:ext cx="2024743" cy="4497432"/>
            <a:chOff x="7957457" y="1153885"/>
            <a:chExt cx="2024743" cy="449743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DC994DA-F5D6-8C45-92DC-5FE1EDB50422}"/>
                </a:ext>
              </a:extLst>
            </p:cNvPr>
            <p:cNvSpPr/>
            <p:nvPr/>
          </p:nvSpPr>
          <p:spPr>
            <a:xfrm>
              <a:off x="7957457" y="1153885"/>
              <a:ext cx="2024743" cy="44974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A41B1E-E7E7-1B43-B013-57D623A104F4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4401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Kolom </a:t>
              </a:r>
              <a:r>
                <a:rPr lang="en-US" sz="1400" dirty="0" err="1">
                  <a:solidFill>
                    <a:schemeClr val="bg1"/>
                  </a:solidFill>
                </a:rPr>
                <a:t>pengisian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r>
                <a:rPr lang="en-US" sz="1400" dirty="0">
                  <a:solidFill>
                    <a:schemeClr val="bg1"/>
                  </a:solidFill>
                </a:rPr>
                <a:t> (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perintah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tugas</a:t>
              </a:r>
              <a:r>
                <a:rPr lang="en-US" sz="1400" dirty="0">
                  <a:solidFill>
                    <a:schemeClr val="bg1"/>
                  </a:solidFill>
                </a:rPr>
                <a:t>) </a:t>
              </a:r>
              <a:r>
                <a:rPr lang="en-US" sz="1400" dirty="0" err="1">
                  <a:solidFill>
                    <a:schemeClr val="bg1"/>
                  </a:solidFill>
                </a:rPr>
                <a:t>tersebut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tetap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isian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bagi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daftar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yaitu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untuk</a:t>
              </a:r>
              <a:r>
                <a:rPr lang="en-US" sz="1400" dirty="0">
                  <a:solidFill>
                    <a:schemeClr val="bg1"/>
                  </a:solidFill>
                </a:rPr>
                <a:t> :</a:t>
              </a:r>
            </a:p>
            <a:p>
              <a:endParaRPr lang="en-US" sz="1400" dirty="0">
                <a:solidFill>
                  <a:schemeClr val="bg1"/>
                </a:solidFill>
              </a:endParaRP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Nomor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Tanggal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Perihal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Bentuk</a:t>
              </a:r>
              <a:r>
                <a:rPr lang="en-US" sz="1400" dirty="0">
                  <a:solidFill>
                    <a:schemeClr val="bg1"/>
                  </a:solidFill>
                </a:rPr>
                <a:t> Surat </a:t>
              </a:r>
            </a:p>
            <a:p>
              <a:pPr marL="342900" indent="-342900">
                <a:buAutoNum type="arabicPeriod"/>
              </a:pPr>
              <a:r>
                <a:rPr lang="en-US" sz="1400" dirty="0">
                  <a:solidFill>
                    <a:schemeClr val="bg1"/>
                  </a:solidFill>
                </a:rPr>
                <a:t>Sifat</a:t>
              </a:r>
            </a:p>
            <a:p>
              <a:pPr marL="342900" indent="-342900">
                <a:buAutoNum type="arabicPeriod"/>
              </a:pPr>
              <a:r>
                <a:rPr lang="en-US" sz="1400" dirty="0">
                  <a:solidFill>
                    <a:schemeClr val="bg1"/>
                  </a:solidFill>
                </a:rPr>
                <a:t>Status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Kepada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endParaRPr lang="en-US" sz="1400" dirty="0">
                <a:solidFill>
                  <a:schemeClr val="bg1"/>
                </a:solidFill>
              </a:endParaRPr>
            </a:p>
            <a:p>
              <a:r>
                <a:rPr lang="en-US" sz="1400" dirty="0" err="1">
                  <a:solidFill>
                    <a:schemeClr val="bg1"/>
                  </a:solidFill>
                </a:rPr>
                <a:t>Ditambahkan</a:t>
              </a:r>
              <a:r>
                <a:rPr lang="en-US" sz="1400" dirty="0">
                  <a:solidFill>
                    <a:schemeClr val="bg1"/>
                  </a:solidFill>
                </a:rPr>
                <a:t> kolom2 </a:t>
              </a:r>
              <a:r>
                <a:rPr lang="en-US" sz="1400" dirty="0" err="1">
                  <a:solidFill>
                    <a:schemeClr val="bg1"/>
                  </a:solidFill>
                </a:rPr>
                <a:t>ini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kpada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halaman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penambahan</a:t>
              </a:r>
              <a:r>
                <a:rPr lang="en-US" sz="1400" dirty="0">
                  <a:solidFill>
                    <a:schemeClr val="bg1"/>
                  </a:solidFill>
                </a:rPr>
                <a:t> data </a:t>
              </a:r>
              <a:r>
                <a:rPr lang="en-US" sz="1400" dirty="0" err="1">
                  <a:solidFill>
                    <a:schemeClr val="bg1"/>
                  </a:solidFill>
                </a:rPr>
                <a:t>tersebut</a:t>
              </a:r>
              <a:r>
                <a:rPr lang="en-US" sz="1400" dirty="0">
                  <a:solidFill>
                    <a:schemeClr val="bg1"/>
                  </a:solidFill>
                </a:rPr>
                <a:t> di </a:t>
              </a:r>
              <a:r>
                <a:rPr lang="en-US" sz="1400" dirty="0" err="1">
                  <a:solidFill>
                    <a:schemeClr val="bg1"/>
                  </a:solidFill>
                </a:rPr>
                <a:t>bawah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kategori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5E0636-E4F5-CF4F-A4FE-781C07A55FB5}"/>
              </a:ext>
            </a:extLst>
          </p:cNvPr>
          <p:cNvCxnSpPr/>
          <p:nvPr/>
        </p:nvCxnSpPr>
        <p:spPr>
          <a:xfrm flipH="1" flipV="1">
            <a:off x="4813738" y="3573517"/>
            <a:ext cx="3632450" cy="35735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064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Table&#10;&#10;Description automatically generated">
            <a:extLst>
              <a:ext uri="{FF2B5EF4-FFF2-40B4-BE49-F238E27FC236}">
                <a16:creationId xmlns:a16="http://schemas.microsoft.com/office/drawing/2014/main" id="{508E81A9-7D10-6F44-99EC-A46CFB186F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90297" y="1690688"/>
            <a:ext cx="3263503" cy="4351338"/>
          </a:xfrm>
        </p:spPr>
      </p:pic>
      <p:pic>
        <p:nvPicPr>
          <p:cNvPr id="4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4BA6805B-3D07-5647-9E43-BB980241E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51749"/>
            <a:ext cx="5084117" cy="350312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0D0E373-2252-4344-B25D-366D6F98A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</a:t>
            </a:r>
            <a:r>
              <a:rPr lang="en-US" sz="3200" dirty="0" err="1"/>
              <a:t>usaha</a:t>
            </a:r>
            <a:r>
              <a:rPr lang="en-US" sz="3200" dirty="0"/>
              <a:t> (input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keluar</a:t>
            </a:r>
            <a:r>
              <a:rPr lang="en-US" sz="3200" dirty="0"/>
              <a:t> internal (</a:t>
            </a:r>
            <a:r>
              <a:rPr lang="en-US" sz="3200" dirty="0" err="1"/>
              <a:t>disposisi</a:t>
            </a:r>
            <a:r>
              <a:rPr lang="en-US" sz="3200" dirty="0"/>
              <a:t>) 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448D8A8D-D5D6-7242-B2D1-9F5C70CD5407}"/>
              </a:ext>
            </a:extLst>
          </p:cNvPr>
          <p:cNvSpPr/>
          <p:nvPr/>
        </p:nvSpPr>
        <p:spPr>
          <a:xfrm>
            <a:off x="6709622" y="2167179"/>
            <a:ext cx="957943" cy="4898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E41FF0-976A-6D40-A3CB-EBD3F7C529A3}"/>
              </a:ext>
            </a:extLst>
          </p:cNvPr>
          <p:cNvSpPr txBox="1"/>
          <p:nvPr/>
        </p:nvSpPr>
        <p:spPr>
          <a:xfrm>
            <a:off x="6485216" y="3065250"/>
            <a:ext cx="14067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Hasil </a:t>
            </a:r>
            <a:r>
              <a:rPr lang="en-US" sz="1200" dirty="0" err="1"/>
              <a:t>pengisian</a:t>
            </a:r>
            <a:r>
              <a:rPr lang="en-US" sz="1200" dirty="0"/>
              <a:t> form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form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tugas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di </a:t>
            </a:r>
            <a:r>
              <a:rPr lang="en-US" sz="1200" dirty="0" err="1"/>
              <a:t>kanan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dan form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otomatis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lampiran</a:t>
            </a:r>
            <a:endParaRPr lang="en-US" sz="12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95BFD0E-0E72-064A-841B-0306C67273BF}"/>
              </a:ext>
            </a:extLst>
          </p:cNvPr>
          <p:cNvCxnSpPr/>
          <p:nvPr/>
        </p:nvCxnSpPr>
        <p:spPr>
          <a:xfrm>
            <a:off x="7139932" y="2738679"/>
            <a:ext cx="0" cy="32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51718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3B29A-1205-5448-8EEF-CBA7F9ED0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data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masuk</a:t>
            </a:r>
            <a:endParaRPr lang="en-US" sz="3200" dirty="0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0E3856D-0F21-7D4A-8047-D336D22CB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43339"/>
            <a:ext cx="5788309" cy="3759339"/>
          </a:xfrm>
          <a:ln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938160-664C-F04A-B196-ADC1EB7355A6}"/>
              </a:ext>
            </a:extLst>
          </p:cNvPr>
          <p:cNvSpPr/>
          <p:nvPr/>
        </p:nvSpPr>
        <p:spPr>
          <a:xfrm>
            <a:off x="8729217" y="1455885"/>
            <a:ext cx="2024743" cy="30072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19EA20-821C-CD4F-A719-0C3B24DDE28A}"/>
              </a:ext>
            </a:extLst>
          </p:cNvPr>
          <p:cNvSpPr txBox="1"/>
          <p:nvPr/>
        </p:nvSpPr>
        <p:spPr>
          <a:xfrm>
            <a:off x="8848959" y="1552112"/>
            <a:ext cx="17852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Page data </a:t>
            </a:r>
            <a:r>
              <a:rPr lang="en-US" sz="1400" dirty="0" err="1">
                <a:solidFill>
                  <a:schemeClr val="bg1"/>
                </a:solidFill>
              </a:rPr>
              <a:t>surat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masuk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dibuat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sesuai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dengan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tabel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surat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masuk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namun</a:t>
            </a:r>
            <a:r>
              <a:rPr lang="en-US" sz="1400" dirty="0">
                <a:solidFill>
                  <a:schemeClr val="bg1"/>
                </a:solidFill>
              </a:rPr>
              <a:t> pada </a:t>
            </a:r>
            <a:r>
              <a:rPr lang="en-US" sz="1400" dirty="0" err="1">
                <a:solidFill>
                  <a:schemeClr val="bg1"/>
                </a:solidFill>
              </a:rPr>
              <a:t>keterangannya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dibuat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seperti</a:t>
            </a:r>
            <a:r>
              <a:rPr lang="en-US" sz="1400" dirty="0">
                <a:solidFill>
                  <a:schemeClr val="bg1"/>
                </a:solidFill>
              </a:rPr>
              <a:t> sort </a:t>
            </a:r>
            <a:r>
              <a:rPr lang="en-US" sz="1400" dirty="0" err="1">
                <a:solidFill>
                  <a:schemeClr val="bg1"/>
                </a:solidFill>
              </a:rPr>
              <a:t>dalam</a:t>
            </a:r>
            <a:r>
              <a:rPr lang="en-US" sz="1400" dirty="0">
                <a:solidFill>
                  <a:schemeClr val="bg1"/>
                </a:solidFill>
              </a:rPr>
              <a:t> excel, </a:t>
            </a:r>
            <a:r>
              <a:rPr lang="en-US" sz="1400" dirty="0" err="1">
                <a:solidFill>
                  <a:schemeClr val="bg1"/>
                </a:solidFill>
              </a:rPr>
              <a:t>shingga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apabila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diklick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asal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surat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atau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tanggal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maka</a:t>
            </a:r>
            <a:r>
              <a:rPr lang="en-US" sz="1400" dirty="0">
                <a:solidFill>
                  <a:schemeClr val="bg1"/>
                </a:solidFill>
              </a:rPr>
              <a:t> table </a:t>
            </a:r>
            <a:r>
              <a:rPr lang="en-US" sz="1400" dirty="0" err="1">
                <a:solidFill>
                  <a:schemeClr val="bg1"/>
                </a:solidFill>
              </a:rPr>
              <a:t>akan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menyesuaikan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sesuai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dengan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bidang</a:t>
            </a:r>
            <a:r>
              <a:rPr lang="en-US" sz="1400" dirty="0">
                <a:solidFill>
                  <a:schemeClr val="bg1"/>
                </a:solidFill>
              </a:rPr>
              <a:t> yang </a:t>
            </a:r>
            <a:r>
              <a:rPr lang="en-US" sz="1400" dirty="0" err="1">
                <a:solidFill>
                  <a:schemeClr val="bg1"/>
                </a:solidFill>
              </a:rPr>
              <a:t>diklick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881F26-CF6D-D643-8393-A4C9BDE47FA5}"/>
              </a:ext>
            </a:extLst>
          </p:cNvPr>
          <p:cNvCxnSpPr/>
          <p:nvPr/>
        </p:nvCxnSpPr>
        <p:spPr>
          <a:xfrm flipH="1">
            <a:off x="3145971" y="1690688"/>
            <a:ext cx="5583246" cy="20975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B60A0A8-AA7A-B54D-833D-6FD2FB7FD1BD}"/>
              </a:ext>
            </a:extLst>
          </p:cNvPr>
          <p:cNvSpPr txBox="1"/>
          <p:nvPr/>
        </p:nvSpPr>
        <p:spPr>
          <a:xfrm>
            <a:off x="7108372" y="5292293"/>
            <a:ext cx="178525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/>
              <a:t>Dirubah</a:t>
            </a:r>
            <a:r>
              <a:rPr lang="en-US" sz="1400" dirty="0"/>
              <a:t> </a:t>
            </a:r>
            <a:r>
              <a:rPr lang="en-US" sz="1400" dirty="0" err="1"/>
              <a:t>menjadi</a:t>
            </a:r>
            <a:r>
              <a:rPr lang="en-US" sz="1400" dirty="0"/>
              <a:t> data </a:t>
            </a:r>
            <a:r>
              <a:rPr lang="en-US" sz="1400" dirty="0" err="1"/>
              <a:t>surat</a:t>
            </a:r>
            <a:r>
              <a:rPr lang="en-US" sz="1400" dirty="0"/>
              <a:t> </a:t>
            </a:r>
            <a:r>
              <a:rPr lang="en-US" sz="1400" dirty="0" err="1"/>
              <a:t>keluar</a:t>
            </a:r>
            <a:r>
              <a:rPr lang="en-US" sz="1400" dirty="0"/>
              <a:t> 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5B56406B-BCE1-AE44-8094-40EBE89BA145}"/>
              </a:ext>
            </a:extLst>
          </p:cNvPr>
          <p:cNvCxnSpPr/>
          <p:nvPr/>
        </p:nvCxnSpPr>
        <p:spPr>
          <a:xfrm rot="10800000">
            <a:off x="2960915" y="2959515"/>
            <a:ext cx="4147457" cy="2396257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270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587459-AFE6-2B47-9089-A531E661C240}"/>
              </a:ext>
            </a:extLst>
          </p:cNvPr>
          <p:cNvSpPr txBox="1"/>
          <p:nvPr/>
        </p:nvSpPr>
        <p:spPr>
          <a:xfrm>
            <a:off x="5008767" y="1674559"/>
            <a:ext cx="3340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Tambahkan</a:t>
            </a:r>
            <a:r>
              <a:rPr lang="en-US" sz="1200" dirty="0"/>
              <a:t> Dashboard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bagian</a:t>
            </a:r>
            <a:r>
              <a:rPr lang="en-US" sz="1200" dirty="0"/>
              <a:t> – </a:t>
            </a:r>
            <a:r>
              <a:rPr lang="en-US" sz="1200" dirty="0" err="1"/>
              <a:t>bagian</a:t>
            </a:r>
            <a:r>
              <a:rPr lang="en-US" sz="1200" dirty="0"/>
              <a:t> :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Sekretaris</a:t>
            </a:r>
            <a:r>
              <a:rPr lang="en-US" sz="1200" dirty="0"/>
              <a:t> Dewan</a:t>
            </a:r>
          </a:p>
          <a:p>
            <a:pPr marL="342900" indent="-342900">
              <a:buAutoNum type="arabicPeriod"/>
            </a:pPr>
            <a:r>
              <a:rPr lang="en-US" sz="1200" dirty="0"/>
              <a:t>Tata Usaha</a:t>
            </a:r>
          </a:p>
          <a:p>
            <a:pPr marL="342900" indent="-342900">
              <a:buAutoNum type="arabicPeriod"/>
            </a:pPr>
            <a:r>
              <a:rPr lang="en-US" sz="1200" dirty="0"/>
              <a:t>Bagian </a:t>
            </a:r>
            <a:r>
              <a:rPr lang="en-US" sz="1200" dirty="0" err="1"/>
              <a:t>Umum</a:t>
            </a:r>
            <a:r>
              <a:rPr lang="en-US" sz="1200" dirty="0"/>
              <a:t> &amp; </a:t>
            </a:r>
            <a:r>
              <a:rPr lang="en-US" sz="1200" dirty="0" err="1"/>
              <a:t>Kepegawaian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/>
              <a:t>Bagian </a:t>
            </a:r>
            <a:r>
              <a:rPr lang="en-US" sz="1200" dirty="0" err="1"/>
              <a:t>Perencana</a:t>
            </a:r>
            <a:r>
              <a:rPr lang="en-US" sz="1200" dirty="0"/>
              <a:t> dan </a:t>
            </a:r>
            <a:r>
              <a:rPr lang="en-US" sz="1200" dirty="0" err="1"/>
              <a:t>Keuangan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/>
              <a:t>Bagian </a:t>
            </a:r>
            <a:r>
              <a:rPr lang="en-US" sz="1200" dirty="0" err="1"/>
              <a:t>Persidangan</a:t>
            </a:r>
            <a:r>
              <a:rPr lang="en-US" sz="1200" dirty="0"/>
              <a:t> dan </a:t>
            </a:r>
            <a:r>
              <a:rPr lang="en-US" sz="1200" dirty="0" err="1"/>
              <a:t>Perundang</a:t>
            </a:r>
            <a:r>
              <a:rPr lang="en-US" sz="1200" dirty="0"/>
              <a:t> – </a:t>
            </a:r>
            <a:r>
              <a:rPr lang="en-US" sz="1200" dirty="0" err="1"/>
              <a:t>undangan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Bagian </a:t>
            </a:r>
            <a:r>
              <a:rPr lang="en-US" sz="1200" dirty="0" err="1"/>
              <a:t>Fasilitasi</a:t>
            </a:r>
            <a:r>
              <a:rPr lang="en-US" sz="1200" dirty="0"/>
              <a:t> </a:t>
            </a:r>
            <a:r>
              <a:rPr lang="en-US" sz="1200" dirty="0" err="1"/>
              <a:t>Penganggaran</a:t>
            </a:r>
            <a:r>
              <a:rPr lang="en-US" sz="1200" dirty="0"/>
              <a:t> dan </a:t>
            </a:r>
            <a:r>
              <a:rPr lang="en-US" sz="1200" dirty="0" err="1"/>
              <a:t>Pengawasan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endParaRPr 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6A316-0470-0148-96DA-52E0209D17D9}"/>
              </a:ext>
            </a:extLst>
          </p:cNvPr>
          <p:cNvSpPr txBox="1"/>
          <p:nvPr/>
        </p:nvSpPr>
        <p:spPr>
          <a:xfrm>
            <a:off x="671480" y="464518"/>
            <a:ext cx="2888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SIStim</a:t>
            </a:r>
            <a:r>
              <a:rPr lang="en-US" sz="2000" b="1" dirty="0"/>
              <a:t> </a:t>
            </a:r>
            <a:r>
              <a:rPr lang="en-US" sz="2000" b="1" dirty="0" err="1"/>
              <a:t>PERsuratan</a:t>
            </a:r>
            <a:r>
              <a:rPr lang="en-US" sz="2000" b="1" dirty="0"/>
              <a:t> Digital </a:t>
            </a:r>
            <a:r>
              <a:rPr lang="en-US" sz="2000" dirty="0"/>
              <a:t> 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AC0E2C13-1C40-4A49-851D-50F8D0DCA6E5}"/>
              </a:ext>
            </a:extLst>
          </p:cNvPr>
          <p:cNvCxnSpPr>
            <a:cxnSpLocks/>
            <a:stCxn id="5" idx="2"/>
            <a:endCxn id="4" idx="1"/>
          </p:cNvCxnSpPr>
          <p:nvPr/>
        </p:nvCxnSpPr>
        <p:spPr>
          <a:xfrm rot="16200000" flipH="1">
            <a:off x="2672448" y="307735"/>
            <a:ext cx="1779427" cy="289321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7DCBFED-EC11-3846-91A2-A55FEBBE20F3}"/>
              </a:ext>
            </a:extLst>
          </p:cNvPr>
          <p:cNvSpPr txBox="1"/>
          <p:nvPr/>
        </p:nvSpPr>
        <p:spPr>
          <a:xfrm>
            <a:off x="5008767" y="3971445"/>
            <a:ext cx="51367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Lakukan</a:t>
            </a:r>
            <a:r>
              <a:rPr lang="en-US" sz="1200" dirty="0"/>
              <a:t> </a:t>
            </a:r>
            <a:r>
              <a:rPr lang="en-US" sz="1200" dirty="0" err="1"/>
              <a:t>perubahan</a:t>
            </a:r>
            <a:r>
              <a:rPr lang="en-US" sz="1200" dirty="0"/>
              <a:t> </a:t>
            </a:r>
            <a:r>
              <a:rPr lang="en-US" sz="1200" dirty="0" err="1"/>
              <a:t>sesuai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revisi</a:t>
            </a:r>
            <a:r>
              <a:rPr lang="en-US" sz="1200" dirty="0"/>
              <a:t> </a:t>
            </a:r>
            <a:r>
              <a:rPr lang="en-US" sz="1200" dirty="0" err="1"/>
              <a:t>sebagaimana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slide di </a:t>
            </a:r>
            <a:r>
              <a:rPr lang="en-US" sz="1200" dirty="0" err="1"/>
              <a:t>bawah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: </a:t>
            </a:r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E5F6220D-28D1-B84A-BD15-B95D9B70116A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1693923" y="864625"/>
            <a:ext cx="3314844" cy="3245320"/>
          </a:xfrm>
          <a:prstGeom prst="bentConnector3">
            <a:avLst>
              <a:gd name="adj1" fmla="val -9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5D59D22-8515-4842-B987-89286227891E}"/>
              </a:ext>
            </a:extLst>
          </p:cNvPr>
          <p:cNvSpPr txBox="1"/>
          <p:nvPr/>
        </p:nvSpPr>
        <p:spPr>
          <a:xfrm>
            <a:off x="5008767" y="4606338"/>
            <a:ext cx="5495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Untuk</a:t>
            </a:r>
            <a:r>
              <a:rPr lang="en-US" sz="1200" dirty="0"/>
              <a:t> copyright </a:t>
            </a:r>
            <a:r>
              <a:rPr lang="en-US" sz="1200" dirty="0" err="1"/>
              <a:t>rubah</a:t>
            </a:r>
            <a:r>
              <a:rPr lang="en-US" sz="1200" dirty="0"/>
              <a:t> di </a:t>
            </a:r>
            <a:r>
              <a:rPr lang="en-US" sz="1200" dirty="0" err="1"/>
              <a:t>semua</a:t>
            </a:r>
            <a:r>
              <a:rPr lang="en-US" sz="1200" dirty="0"/>
              <a:t> </a:t>
            </a:r>
            <a:r>
              <a:rPr lang="en-US" sz="1200" dirty="0" err="1"/>
              <a:t>halaman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Sekretariat</a:t>
            </a:r>
            <a:r>
              <a:rPr lang="en-US" sz="1200" dirty="0"/>
              <a:t> Dewan </a:t>
            </a:r>
            <a:r>
              <a:rPr lang="en-US" sz="1200" dirty="0" err="1"/>
              <a:t>Kabupaten</a:t>
            </a:r>
            <a:r>
              <a:rPr lang="en-US" sz="1200" dirty="0"/>
              <a:t> Bandung Barat (</a:t>
            </a:r>
            <a:r>
              <a:rPr lang="en-US" sz="1200" dirty="0" err="1"/>
              <a:t>tanpa</a:t>
            </a:r>
            <a:r>
              <a:rPr lang="en-US" sz="1200" dirty="0"/>
              <a:t> </a:t>
            </a:r>
            <a:r>
              <a:rPr lang="en-US" sz="1200" dirty="0" err="1"/>
              <a:t>tahun</a:t>
            </a:r>
            <a:r>
              <a:rPr lang="en-US" sz="1200" dirty="0"/>
              <a:t>): </a:t>
            </a: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52EBB61A-176F-FB4F-BC5B-767A5123B23A}"/>
              </a:ext>
            </a:extLst>
          </p:cNvPr>
          <p:cNvCxnSpPr>
            <a:cxnSpLocks/>
            <a:endCxn id="14" idx="1"/>
          </p:cNvCxnSpPr>
          <p:nvPr/>
        </p:nvCxnSpPr>
        <p:spPr>
          <a:xfrm rot="16200000" flipH="1">
            <a:off x="1048741" y="877145"/>
            <a:ext cx="3972548" cy="394750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97840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3B29A-1205-5448-8EEF-CBA7F9ED0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data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keluar</a:t>
            </a:r>
            <a:endParaRPr lang="en-US" sz="3200" dirty="0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0E3856D-0F21-7D4A-8047-D336D22CB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43339"/>
            <a:ext cx="5788309" cy="3759339"/>
          </a:xfrm>
          <a:ln>
            <a:solidFill>
              <a:schemeClr val="tx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938160-664C-F04A-B196-ADC1EB7355A6}"/>
              </a:ext>
            </a:extLst>
          </p:cNvPr>
          <p:cNvSpPr/>
          <p:nvPr/>
        </p:nvSpPr>
        <p:spPr>
          <a:xfrm>
            <a:off x="8729217" y="1455885"/>
            <a:ext cx="2024743" cy="4497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19EA20-821C-CD4F-A719-0C3B24DDE28A}"/>
              </a:ext>
            </a:extLst>
          </p:cNvPr>
          <p:cNvSpPr txBox="1"/>
          <p:nvPr/>
        </p:nvSpPr>
        <p:spPr>
          <a:xfrm>
            <a:off x="8848959" y="1552112"/>
            <a:ext cx="17852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Page data </a:t>
            </a:r>
            <a:r>
              <a:rPr lang="en-US" sz="1400" dirty="0" err="1">
                <a:solidFill>
                  <a:schemeClr val="bg1"/>
                </a:solidFill>
              </a:rPr>
              <a:t>surat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masuk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dibuat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sesuai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dengan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tabel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surat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masuk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namun</a:t>
            </a:r>
            <a:r>
              <a:rPr lang="en-US" sz="1400" dirty="0">
                <a:solidFill>
                  <a:schemeClr val="bg1"/>
                </a:solidFill>
              </a:rPr>
              <a:t> pada </a:t>
            </a:r>
            <a:r>
              <a:rPr lang="en-US" sz="1400" dirty="0" err="1">
                <a:solidFill>
                  <a:schemeClr val="bg1"/>
                </a:solidFill>
              </a:rPr>
              <a:t>keterangannya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dibuat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seperti</a:t>
            </a:r>
            <a:r>
              <a:rPr lang="en-US" sz="1400" dirty="0">
                <a:solidFill>
                  <a:schemeClr val="bg1"/>
                </a:solidFill>
              </a:rPr>
              <a:t> sort </a:t>
            </a:r>
            <a:r>
              <a:rPr lang="en-US" sz="1400" dirty="0" err="1">
                <a:solidFill>
                  <a:schemeClr val="bg1"/>
                </a:solidFill>
              </a:rPr>
              <a:t>dalam</a:t>
            </a:r>
            <a:r>
              <a:rPr lang="en-US" sz="1400" dirty="0">
                <a:solidFill>
                  <a:schemeClr val="bg1"/>
                </a:solidFill>
              </a:rPr>
              <a:t> excel, </a:t>
            </a:r>
            <a:r>
              <a:rPr lang="en-US" sz="1400" dirty="0" err="1">
                <a:solidFill>
                  <a:schemeClr val="bg1"/>
                </a:solidFill>
              </a:rPr>
              <a:t>shingga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apabila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diklick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asal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surat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atau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tanggal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maka</a:t>
            </a:r>
            <a:r>
              <a:rPr lang="en-US" sz="1400" dirty="0">
                <a:solidFill>
                  <a:schemeClr val="bg1"/>
                </a:solidFill>
              </a:rPr>
              <a:t> table </a:t>
            </a:r>
            <a:r>
              <a:rPr lang="en-US" sz="1400" dirty="0" err="1">
                <a:solidFill>
                  <a:schemeClr val="bg1"/>
                </a:solidFill>
              </a:rPr>
              <a:t>akan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menyesuaikan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sesuai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dengan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bidang</a:t>
            </a:r>
            <a:r>
              <a:rPr lang="en-US" sz="1400" dirty="0">
                <a:solidFill>
                  <a:schemeClr val="bg1"/>
                </a:solidFill>
              </a:rPr>
              <a:t> yang </a:t>
            </a:r>
            <a:r>
              <a:rPr lang="en-US" sz="1400" dirty="0" err="1">
                <a:solidFill>
                  <a:schemeClr val="bg1"/>
                </a:solidFill>
              </a:rPr>
              <a:t>diklick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881F26-CF6D-D643-8393-A4C9BDE47FA5}"/>
              </a:ext>
            </a:extLst>
          </p:cNvPr>
          <p:cNvCxnSpPr/>
          <p:nvPr/>
        </p:nvCxnSpPr>
        <p:spPr>
          <a:xfrm flipH="1">
            <a:off x="3145971" y="1690688"/>
            <a:ext cx="5583246" cy="20975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7096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9E568-D656-8441-B6B2-5594EBE73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Revisi</a:t>
            </a:r>
            <a:r>
              <a:rPr lang="en-US" dirty="0"/>
              <a:t> page </a:t>
            </a:r>
            <a:r>
              <a:rPr lang="en-US" dirty="0" err="1"/>
              <a:t>Sekretaris</a:t>
            </a:r>
            <a:r>
              <a:rPr lang="en-US" dirty="0"/>
              <a:t> Dewan (dashboard)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028EFE-1B9E-B844-B1D7-5934EE08BD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8008" y="1794094"/>
            <a:ext cx="5846926" cy="3797409"/>
          </a:xfr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C243F34D-33E9-D24B-BBAE-FB13DEF0EDB8}"/>
              </a:ext>
            </a:extLst>
          </p:cNvPr>
          <p:cNvGrpSpPr/>
          <p:nvPr/>
        </p:nvGrpSpPr>
        <p:grpSpPr>
          <a:xfrm>
            <a:off x="2397221" y="5816990"/>
            <a:ext cx="2024743" cy="675885"/>
            <a:chOff x="7957457" y="1153886"/>
            <a:chExt cx="2024743" cy="67588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8FFBDFF-BBD1-D042-A268-B3DB5705825B}"/>
                </a:ext>
              </a:extLst>
            </p:cNvPr>
            <p:cNvSpPr/>
            <p:nvPr/>
          </p:nvSpPr>
          <p:spPr>
            <a:xfrm>
              <a:off x="7957457" y="1153886"/>
              <a:ext cx="2024743" cy="6758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51A75B7-224E-9140-9A97-E6F2F72EB3E0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Ketua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Sekretaris</a:t>
              </a:r>
              <a:r>
                <a:rPr lang="en-US" sz="1400" dirty="0">
                  <a:solidFill>
                    <a:schemeClr val="bg1"/>
                  </a:solidFill>
                </a:rPr>
                <a:t> Dewan</a:t>
              </a:r>
            </a:p>
          </p:txBody>
        </p:sp>
      </p:grp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B862209C-6E30-CF40-A8F0-6545069E8EDA}"/>
              </a:ext>
            </a:extLst>
          </p:cNvPr>
          <p:cNvCxnSpPr>
            <a:cxnSpLocks/>
          </p:cNvCxnSpPr>
          <p:nvPr/>
        </p:nvCxnSpPr>
        <p:spPr>
          <a:xfrm rot="10800000">
            <a:off x="1330684" y="5275387"/>
            <a:ext cx="946793" cy="857719"/>
          </a:xfrm>
          <a:prstGeom prst="bentConnector3">
            <a:avLst>
              <a:gd name="adj1" fmla="val 99955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6D57B5D-6ED7-894E-810A-C1E519F2590D}"/>
              </a:ext>
            </a:extLst>
          </p:cNvPr>
          <p:cNvGrpSpPr/>
          <p:nvPr/>
        </p:nvGrpSpPr>
        <p:grpSpPr>
          <a:xfrm>
            <a:off x="8834808" y="1794094"/>
            <a:ext cx="2024743" cy="686044"/>
            <a:chOff x="8519497" y="2753115"/>
            <a:chExt cx="2024743" cy="68604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691D689-A742-DB4A-B7B3-89D0D047470B}"/>
                </a:ext>
              </a:extLst>
            </p:cNvPr>
            <p:cNvSpPr/>
            <p:nvPr/>
          </p:nvSpPr>
          <p:spPr>
            <a:xfrm>
              <a:off x="8519497" y="2753115"/>
              <a:ext cx="2024743" cy="6860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9F1F20F-27A8-D24B-BCFA-14F1C0E7A2DC}"/>
                </a:ext>
              </a:extLst>
            </p:cNvPr>
            <p:cNvSpPr txBox="1"/>
            <p:nvPr/>
          </p:nvSpPr>
          <p:spPr>
            <a:xfrm>
              <a:off x="8639239" y="2829447"/>
              <a:ext cx="1785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tampilan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7FB51AF6-204B-8B44-A12F-BAB27E0E991A}"/>
              </a:ext>
            </a:extLst>
          </p:cNvPr>
          <p:cNvSpPr txBox="1"/>
          <p:nvPr/>
        </p:nvSpPr>
        <p:spPr>
          <a:xfrm>
            <a:off x="8621485" y="2907968"/>
            <a:ext cx="2634345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No</a:t>
            </a:r>
          </a:p>
          <a:p>
            <a:pPr marL="342900" indent="-342900">
              <a:buAutoNum type="arabicPeriod"/>
            </a:pPr>
            <a:r>
              <a:rPr lang="en-US" sz="1200" dirty="0"/>
              <a:t>Dari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Nomor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Sifat </a:t>
            </a:r>
          </a:p>
          <a:p>
            <a:pPr marL="342900" indent="-342900">
              <a:buAutoNum type="arabicPeriod"/>
            </a:pPr>
            <a:r>
              <a:rPr lang="en-US" sz="1200" dirty="0"/>
              <a:t>Status</a:t>
            </a:r>
          </a:p>
          <a:p>
            <a:pPr marL="342900" indent="-342900">
              <a:buAutoNum type="arabicPeriod"/>
            </a:pPr>
            <a:r>
              <a:rPr lang="en-US" sz="1200" dirty="0"/>
              <a:t>Lampiran 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FED1AD2-0CB1-1240-A27E-DAFF7BB09474}"/>
              </a:ext>
            </a:extLst>
          </p:cNvPr>
          <p:cNvCxnSpPr>
            <a:stCxn id="12" idx="1"/>
          </p:cNvCxnSpPr>
          <p:nvPr/>
        </p:nvCxnSpPr>
        <p:spPr>
          <a:xfrm rot="10800000" flipV="1">
            <a:off x="4626430" y="2137116"/>
            <a:ext cx="4208379" cy="1555682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3C005BD-D271-E54F-9B01-7E710370D87F}"/>
              </a:ext>
            </a:extLst>
          </p:cNvPr>
          <p:cNvGrpSpPr/>
          <p:nvPr/>
        </p:nvGrpSpPr>
        <p:grpSpPr>
          <a:xfrm>
            <a:off x="6337849" y="5693536"/>
            <a:ext cx="2024743" cy="675885"/>
            <a:chOff x="7957457" y="1153886"/>
            <a:chExt cx="2024743" cy="67588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CFEB833-64F4-3342-BE14-253EE37B6A07}"/>
                </a:ext>
              </a:extLst>
            </p:cNvPr>
            <p:cNvSpPr/>
            <p:nvPr/>
          </p:nvSpPr>
          <p:spPr>
            <a:xfrm>
              <a:off x="7957457" y="1153886"/>
              <a:ext cx="2024743" cy="6758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3E954CE-D13F-8B42-B94D-8A22F2B156A2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Tambahkan</a:t>
              </a:r>
              <a:r>
                <a:rPr lang="en-US" sz="1400" dirty="0">
                  <a:solidFill>
                    <a:schemeClr val="bg1"/>
                  </a:solidFill>
                </a:rPr>
                <a:t> Data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3CEF7DB-D501-1E41-80A1-F10ED86F03F5}"/>
              </a:ext>
            </a:extLst>
          </p:cNvPr>
          <p:cNvCxnSpPr>
            <a:cxnSpLocks/>
            <a:stCxn id="20" idx="0"/>
          </p:cNvCxnSpPr>
          <p:nvPr/>
        </p:nvCxnSpPr>
        <p:spPr>
          <a:xfrm rot="16200000" flipV="1">
            <a:off x="3259464" y="1602779"/>
            <a:ext cx="2264536" cy="5916978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5986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B1925E-DB0F-DD4F-B41D-0B83311F64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9635" y="2414204"/>
            <a:ext cx="5636549" cy="3660775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82595F1-B552-8C48-9F3C-25F3735D1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Revisi</a:t>
            </a:r>
            <a:r>
              <a:rPr lang="en-US" dirty="0"/>
              <a:t> page </a:t>
            </a:r>
            <a:r>
              <a:rPr lang="en-US" dirty="0" err="1"/>
              <a:t>Sekretaris</a:t>
            </a:r>
            <a:r>
              <a:rPr lang="en-US" dirty="0"/>
              <a:t> Dewan (Data </a:t>
            </a:r>
            <a:r>
              <a:rPr lang="en-US" dirty="0" err="1"/>
              <a:t>surat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E6C41D7-6EBA-F241-9416-150A8DC7AC1F}"/>
              </a:ext>
            </a:extLst>
          </p:cNvPr>
          <p:cNvGrpSpPr/>
          <p:nvPr/>
        </p:nvGrpSpPr>
        <p:grpSpPr>
          <a:xfrm>
            <a:off x="8863223" y="1804604"/>
            <a:ext cx="2024743" cy="686044"/>
            <a:chOff x="8519497" y="2753115"/>
            <a:chExt cx="2024743" cy="68604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8092C23-94F9-124D-922B-A1A55E9898F7}"/>
                </a:ext>
              </a:extLst>
            </p:cNvPr>
            <p:cNvSpPr/>
            <p:nvPr/>
          </p:nvSpPr>
          <p:spPr>
            <a:xfrm>
              <a:off x="8519497" y="2753115"/>
              <a:ext cx="2024743" cy="6860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8058D14-C642-F14A-89F5-E0B7EB03DE78}"/>
                </a:ext>
              </a:extLst>
            </p:cNvPr>
            <p:cNvSpPr txBox="1"/>
            <p:nvPr/>
          </p:nvSpPr>
          <p:spPr>
            <a:xfrm>
              <a:off x="8639239" y="2829447"/>
              <a:ext cx="1785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tampilan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94F4892-6FA5-1545-AB5F-0723C96BC477}"/>
              </a:ext>
            </a:extLst>
          </p:cNvPr>
          <p:cNvSpPr txBox="1"/>
          <p:nvPr/>
        </p:nvSpPr>
        <p:spPr>
          <a:xfrm>
            <a:off x="8558423" y="2815315"/>
            <a:ext cx="2634345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No</a:t>
            </a:r>
          </a:p>
          <a:p>
            <a:pPr marL="342900" indent="-342900">
              <a:buAutoNum type="arabicPeriod"/>
            </a:pPr>
            <a:r>
              <a:rPr lang="en-US" sz="1200" dirty="0"/>
              <a:t>Dari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Nomor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Sifat </a:t>
            </a:r>
          </a:p>
          <a:p>
            <a:pPr marL="342900" indent="-342900">
              <a:buAutoNum type="arabicPeriod"/>
            </a:pPr>
            <a:r>
              <a:rPr lang="en-US" sz="1200" dirty="0"/>
              <a:t>Status</a:t>
            </a:r>
          </a:p>
          <a:p>
            <a:pPr marL="342900" indent="-342900">
              <a:buAutoNum type="arabicPeriod"/>
            </a:pPr>
            <a:r>
              <a:rPr lang="en-US" sz="1200" dirty="0"/>
              <a:t>Lampiran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aksi</a:t>
            </a:r>
            <a:endParaRPr lang="en-US" sz="12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3F35409-3533-594B-89B8-F1B029AC9318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9875595" y="2490648"/>
            <a:ext cx="1" cy="324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CD2F905F-598F-CD43-8B15-DA74D1822D25}"/>
              </a:ext>
            </a:extLst>
          </p:cNvPr>
          <p:cNvCxnSpPr>
            <a:stCxn id="8" idx="1"/>
          </p:cNvCxnSpPr>
          <p:nvPr/>
        </p:nvCxnSpPr>
        <p:spPr>
          <a:xfrm rot="10800000" flipV="1">
            <a:off x="4078015" y="2147626"/>
            <a:ext cx="4785209" cy="1930388"/>
          </a:xfrm>
          <a:prstGeom prst="bentConnector3">
            <a:avLst>
              <a:gd name="adj1" fmla="val 34758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932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B1925E-DB0F-DD4F-B41D-0B83311F64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9635" y="2414204"/>
            <a:ext cx="5636549" cy="3660775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82595F1-B552-8C48-9F3C-25F3735D1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Revisi</a:t>
            </a:r>
            <a:r>
              <a:rPr lang="en-US" dirty="0"/>
              <a:t> page </a:t>
            </a:r>
            <a:r>
              <a:rPr lang="en-US" dirty="0" err="1"/>
              <a:t>Sekretaris</a:t>
            </a:r>
            <a:r>
              <a:rPr lang="en-US" dirty="0"/>
              <a:t> Dewan (Data </a:t>
            </a:r>
            <a:r>
              <a:rPr lang="en-US" dirty="0" err="1"/>
              <a:t>surat</a:t>
            </a:r>
            <a:r>
              <a:rPr lang="en-US" dirty="0"/>
              <a:t> </a:t>
            </a:r>
            <a:r>
              <a:rPr lang="en-US" dirty="0" err="1"/>
              <a:t>Keluar</a:t>
            </a:r>
            <a:r>
              <a:rPr lang="en-US" dirty="0"/>
              <a:t>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E6C41D7-6EBA-F241-9416-150A8DC7AC1F}"/>
              </a:ext>
            </a:extLst>
          </p:cNvPr>
          <p:cNvGrpSpPr/>
          <p:nvPr/>
        </p:nvGrpSpPr>
        <p:grpSpPr>
          <a:xfrm>
            <a:off x="8863223" y="1804604"/>
            <a:ext cx="2024743" cy="686044"/>
            <a:chOff x="8519497" y="2753115"/>
            <a:chExt cx="2024743" cy="68604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8092C23-94F9-124D-922B-A1A55E9898F7}"/>
                </a:ext>
              </a:extLst>
            </p:cNvPr>
            <p:cNvSpPr/>
            <p:nvPr/>
          </p:nvSpPr>
          <p:spPr>
            <a:xfrm>
              <a:off x="8519497" y="2753115"/>
              <a:ext cx="2024743" cy="6860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8058D14-C642-F14A-89F5-E0B7EB03DE78}"/>
                </a:ext>
              </a:extLst>
            </p:cNvPr>
            <p:cNvSpPr txBox="1"/>
            <p:nvPr/>
          </p:nvSpPr>
          <p:spPr>
            <a:xfrm>
              <a:off x="8639239" y="2829447"/>
              <a:ext cx="1785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tampilan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94F4892-6FA5-1545-AB5F-0723C96BC477}"/>
              </a:ext>
            </a:extLst>
          </p:cNvPr>
          <p:cNvSpPr txBox="1"/>
          <p:nvPr/>
        </p:nvSpPr>
        <p:spPr>
          <a:xfrm>
            <a:off x="8558423" y="2815315"/>
            <a:ext cx="2634345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No</a:t>
            </a:r>
          </a:p>
          <a:p>
            <a:pPr marL="342900" indent="-342900">
              <a:buAutoNum type="arabicPeriod"/>
            </a:pPr>
            <a:r>
              <a:rPr lang="en-US" sz="1200" dirty="0"/>
              <a:t>Dari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Nomor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Sifat </a:t>
            </a:r>
          </a:p>
          <a:p>
            <a:pPr marL="342900" indent="-342900">
              <a:buAutoNum type="arabicPeriod"/>
            </a:pPr>
            <a:r>
              <a:rPr lang="en-US" sz="1200" dirty="0"/>
              <a:t>Status</a:t>
            </a:r>
          </a:p>
          <a:p>
            <a:pPr marL="342900" indent="-342900">
              <a:buAutoNum type="arabicPeriod"/>
            </a:pPr>
            <a:r>
              <a:rPr lang="en-US" sz="1200" dirty="0"/>
              <a:t>Lampiran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aksi</a:t>
            </a:r>
            <a:endParaRPr lang="en-US" sz="12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3F35409-3533-594B-89B8-F1B029AC9318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9875595" y="2490648"/>
            <a:ext cx="1" cy="324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CD2F905F-598F-CD43-8B15-DA74D1822D25}"/>
              </a:ext>
            </a:extLst>
          </p:cNvPr>
          <p:cNvCxnSpPr>
            <a:stCxn id="8" idx="1"/>
          </p:cNvCxnSpPr>
          <p:nvPr/>
        </p:nvCxnSpPr>
        <p:spPr>
          <a:xfrm rot="10800000" flipV="1">
            <a:off x="4078015" y="2147626"/>
            <a:ext cx="4785209" cy="1930388"/>
          </a:xfrm>
          <a:prstGeom prst="bentConnector3">
            <a:avLst>
              <a:gd name="adj1" fmla="val 34758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695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7EAC0-E082-8548-A1D0-B4947B8A2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</a:t>
            </a:r>
            <a:r>
              <a:rPr lang="en-US" dirty="0" err="1"/>
              <a:t>bagian</a:t>
            </a:r>
            <a:r>
              <a:rPr lang="en-US" dirty="0"/>
              <a:t> lain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F5BCC-9E54-4F4A-A15B-555F86DCE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bagian</a:t>
            </a:r>
            <a:r>
              <a:rPr lang="en-US" dirty="0"/>
              <a:t> - </a:t>
            </a:r>
            <a:r>
              <a:rPr lang="en-US" dirty="0" err="1"/>
              <a:t>bagian</a:t>
            </a:r>
            <a:r>
              <a:rPr lang="en-US" dirty="0"/>
              <a:t> yang lain </a:t>
            </a:r>
            <a:r>
              <a:rPr lang="en-US" dirty="0" err="1"/>
              <a:t>yaitu</a:t>
            </a:r>
            <a:r>
              <a:rPr lang="en-US" dirty="0"/>
              <a:t>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807A29-E77F-A543-BAEA-7D58589CDCDE}"/>
              </a:ext>
            </a:extLst>
          </p:cNvPr>
          <p:cNvSpPr txBox="1"/>
          <p:nvPr/>
        </p:nvSpPr>
        <p:spPr>
          <a:xfrm>
            <a:off x="1415143" y="2306322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1800" dirty="0"/>
              <a:t>Bagian </a:t>
            </a:r>
            <a:r>
              <a:rPr lang="en-US" sz="1800" dirty="0" err="1"/>
              <a:t>Umum</a:t>
            </a:r>
            <a:r>
              <a:rPr lang="en-US" sz="1800" dirty="0"/>
              <a:t> &amp; </a:t>
            </a:r>
            <a:r>
              <a:rPr lang="en-US" sz="1800" dirty="0" err="1"/>
              <a:t>Kepegawaian</a:t>
            </a:r>
            <a:endParaRPr lang="en-US" sz="1800" dirty="0"/>
          </a:p>
          <a:p>
            <a:pPr marL="342900" indent="-342900">
              <a:buAutoNum type="arabicPeriod"/>
            </a:pPr>
            <a:r>
              <a:rPr lang="en-US" sz="1800" dirty="0"/>
              <a:t>Bagian </a:t>
            </a:r>
            <a:r>
              <a:rPr lang="en-US" sz="1800" dirty="0" err="1"/>
              <a:t>Perencana</a:t>
            </a:r>
            <a:r>
              <a:rPr lang="en-US" sz="1800" dirty="0"/>
              <a:t> dan </a:t>
            </a:r>
            <a:r>
              <a:rPr lang="en-US" sz="1800" dirty="0" err="1"/>
              <a:t>Keuangan</a:t>
            </a:r>
            <a:endParaRPr lang="en-US" sz="1800" dirty="0"/>
          </a:p>
          <a:p>
            <a:pPr marL="342900" indent="-342900">
              <a:buAutoNum type="arabicPeriod"/>
            </a:pPr>
            <a:r>
              <a:rPr lang="en-US" sz="1800" dirty="0"/>
              <a:t>Bagian </a:t>
            </a:r>
            <a:r>
              <a:rPr lang="en-US" sz="1800" dirty="0" err="1"/>
              <a:t>Persidangan</a:t>
            </a:r>
            <a:r>
              <a:rPr lang="en-US" sz="1800" dirty="0"/>
              <a:t> dan </a:t>
            </a:r>
            <a:r>
              <a:rPr lang="en-US" sz="1800" dirty="0" err="1"/>
              <a:t>Perundang</a:t>
            </a:r>
            <a:r>
              <a:rPr lang="en-US" sz="1800" dirty="0"/>
              <a:t> – </a:t>
            </a:r>
            <a:r>
              <a:rPr lang="en-US" sz="1800" dirty="0" err="1"/>
              <a:t>undangan</a:t>
            </a:r>
            <a:r>
              <a:rPr lang="en-US" sz="1800" dirty="0"/>
              <a:t> </a:t>
            </a:r>
          </a:p>
          <a:p>
            <a:pPr marL="342900" indent="-342900">
              <a:buAutoNum type="arabicPeriod"/>
            </a:pPr>
            <a:r>
              <a:rPr lang="en-US" sz="1800" dirty="0"/>
              <a:t>Bagian </a:t>
            </a:r>
            <a:r>
              <a:rPr lang="en-US" sz="1800" dirty="0" err="1"/>
              <a:t>Fasilitasi</a:t>
            </a:r>
            <a:r>
              <a:rPr lang="en-US" sz="1800" dirty="0"/>
              <a:t> </a:t>
            </a:r>
            <a:r>
              <a:rPr lang="en-US" sz="1800" dirty="0" err="1"/>
              <a:t>Penganggaran</a:t>
            </a:r>
            <a:r>
              <a:rPr lang="en-US" sz="1800" dirty="0"/>
              <a:t> dan </a:t>
            </a:r>
            <a:r>
              <a:rPr lang="en-US" sz="1800" dirty="0" err="1"/>
              <a:t>Pengawasan</a:t>
            </a:r>
            <a:r>
              <a:rPr lang="en-US" sz="1800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F85B0C-8239-514C-8E1A-45633688C9FC}"/>
              </a:ext>
            </a:extLst>
          </p:cNvPr>
          <p:cNvSpPr txBox="1"/>
          <p:nvPr/>
        </p:nvSpPr>
        <p:spPr>
          <a:xfrm>
            <a:off x="1763486" y="3987348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 err="1"/>
              <a:t>Untuk</a:t>
            </a:r>
            <a:r>
              <a:rPr lang="en-US" sz="1800" dirty="0"/>
              <a:t> </a:t>
            </a:r>
            <a:r>
              <a:rPr lang="en-US" sz="1800" dirty="0" err="1"/>
              <a:t>halaman</a:t>
            </a:r>
            <a:r>
              <a:rPr lang="en-US" sz="1800" dirty="0"/>
              <a:t> dashboard dan </a:t>
            </a:r>
            <a:r>
              <a:rPr lang="en-US" sz="1800" dirty="0" err="1"/>
              <a:t>halam</a:t>
            </a:r>
            <a:r>
              <a:rPr lang="en-US" dirty="0" err="1"/>
              <a:t>an</a:t>
            </a:r>
            <a:r>
              <a:rPr lang="en-US" dirty="0"/>
              <a:t> </a:t>
            </a:r>
            <a:r>
              <a:rPr lang="en-US" dirty="0" err="1"/>
              <a:t>surat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dan </a:t>
            </a:r>
            <a:r>
              <a:rPr lang="en-US" dirty="0" err="1"/>
              <a:t>keluar</a:t>
            </a:r>
            <a:r>
              <a:rPr lang="en-US" dirty="0"/>
              <a:t>,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dashboard tata </a:t>
            </a:r>
            <a:r>
              <a:rPr lang="en-US" dirty="0" err="1"/>
              <a:t>usaha</a:t>
            </a:r>
            <a:r>
              <a:rPr lang="en-US" dirty="0"/>
              <a:t>,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pembagian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surat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surat</a:t>
            </a:r>
            <a:r>
              <a:rPr lang="en-US" dirty="0"/>
              <a:t> </a:t>
            </a:r>
            <a:r>
              <a:rPr lang="en-US" dirty="0" err="1"/>
              <a:t>keluar</a:t>
            </a:r>
            <a:r>
              <a:rPr lang="en-US" dirty="0"/>
              <a:t> </a:t>
            </a:r>
            <a:r>
              <a:rPr lang="en-US" dirty="0" err="1"/>
              <a:t>eksternal</a:t>
            </a:r>
            <a:r>
              <a:rPr lang="en-US" dirty="0"/>
              <a:t> dan internal, </a:t>
            </a:r>
            <a:r>
              <a:rPr lang="en-US" dirty="0" err="1"/>
              <a:t>cukup</a:t>
            </a:r>
            <a:r>
              <a:rPr lang="en-US" dirty="0"/>
              <a:t> </a:t>
            </a:r>
            <a:r>
              <a:rPr lang="en-US" dirty="0" err="1"/>
              <a:t>surat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dan </a:t>
            </a:r>
            <a:r>
              <a:rPr lang="en-US" dirty="0" err="1"/>
              <a:t>surat</a:t>
            </a:r>
            <a:r>
              <a:rPr lang="en-US" dirty="0"/>
              <a:t> </a:t>
            </a:r>
            <a:r>
              <a:rPr lang="en-US" dirty="0" err="1"/>
              <a:t>keluar</a:t>
            </a:r>
            <a:r>
              <a:rPr lang="en-US" dirty="0"/>
              <a:t> </a:t>
            </a:r>
            <a:r>
              <a:rPr lang="en-US" dirty="0" err="1"/>
              <a:t>saja</a:t>
            </a:r>
            <a:r>
              <a:rPr lang="en-US" dirty="0"/>
              <a:t>. </a:t>
            </a:r>
            <a:r>
              <a:rPr lang="en-US" dirty="0" err="1"/>
              <a:t>Selebihnya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kolom</a:t>
            </a:r>
            <a:r>
              <a:rPr lang="en-US" dirty="0"/>
              <a:t> dan </a:t>
            </a:r>
            <a:r>
              <a:rPr lang="en-US" dirty="0" err="1"/>
              <a:t>halaman</a:t>
            </a:r>
            <a:r>
              <a:rPr lang="en-US" dirty="0"/>
              <a:t>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yang </a:t>
            </a:r>
            <a:r>
              <a:rPr lang="en-US" dirty="0" err="1"/>
              <a:t>halaman</a:t>
            </a:r>
            <a:r>
              <a:rPr lang="en-US" dirty="0"/>
              <a:t> tata </a:t>
            </a:r>
            <a:r>
              <a:rPr lang="en-US" dirty="0" err="1"/>
              <a:t>usaha</a:t>
            </a:r>
            <a:r>
              <a:rPr lang="en-US" dirty="0"/>
              <a:t>. Dan </a:t>
            </a:r>
            <a:r>
              <a:rPr lang="en-US" dirty="0" err="1"/>
              <a:t>dibuat</a:t>
            </a:r>
            <a:r>
              <a:rPr lang="en-US" dirty="0"/>
              <a:t> user masing – masing.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504016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A0AB-31F1-0947-B9D8-E2CE5186A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Alur proses </a:t>
            </a:r>
            <a:r>
              <a:rPr lang="en-US" dirty="0" err="1"/>
              <a:t>Sivespa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6300E-5ABD-634E-89C0-466DEB7EB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Bagian 1 </a:t>
            </a:r>
          </a:p>
          <a:p>
            <a:pPr marL="514350" indent="-514350">
              <a:buAutoNum type="alphaLcParenR"/>
            </a:pPr>
            <a:r>
              <a:rPr lang="en-US" dirty="0"/>
              <a:t>User </a:t>
            </a:r>
            <a:r>
              <a:rPr lang="en-US" dirty="0" err="1"/>
              <a:t>penyusun</a:t>
            </a:r>
            <a:r>
              <a:rPr lang="en-US" dirty="0"/>
              <a:t> program </a:t>
            </a:r>
            <a:r>
              <a:rPr lang="en-US" dirty="0" err="1"/>
              <a:t>memasukan</a:t>
            </a:r>
            <a:r>
              <a:rPr lang="en-US" dirty="0"/>
              <a:t> data program dan </a:t>
            </a:r>
            <a:r>
              <a:rPr lang="en-US" dirty="0" err="1"/>
              <a:t>kegiatan</a:t>
            </a:r>
            <a:r>
              <a:rPr lang="en-US" dirty="0"/>
              <a:t> </a:t>
            </a:r>
            <a:r>
              <a:rPr lang="en-US" dirty="0" err="1"/>
              <a:t>beserta</a:t>
            </a:r>
            <a:r>
              <a:rPr lang="en-US" dirty="0"/>
              <a:t> </a:t>
            </a:r>
            <a:r>
              <a:rPr lang="en-US" dirty="0" err="1"/>
              <a:t>anggarannya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tahun</a:t>
            </a:r>
            <a:r>
              <a:rPr lang="en-US" dirty="0"/>
              <a:t> </a:t>
            </a:r>
            <a:r>
              <a:rPr lang="en-US" dirty="0" err="1"/>
              <a:t>anggaran</a:t>
            </a:r>
            <a:r>
              <a:rPr lang="en-US" dirty="0"/>
              <a:t> </a:t>
            </a:r>
            <a:r>
              <a:rPr lang="en-US" dirty="0" err="1"/>
              <a:t>berjalan</a:t>
            </a:r>
            <a:r>
              <a:rPr lang="en-US" dirty="0"/>
              <a:t>.</a:t>
            </a:r>
          </a:p>
          <a:p>
            <a:pPr marL="514350" indent="-514350">
              <a:buAutoNum type="alphaLcParenR"/>
            </a:pPr>
            <a:r>
              <a:rPr lang="en-US" dirty="0"/>
              <a:t>User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mengajukan</a:t>
            </a:r>
            <a:r>
              <a:rPr lang="en-US" dirty="0"/>
              <a:t> nota </a:t>
            </a:r>
            <a:r>
              <a:rPr lang="en-US" dirty="0" err="1"/>
              <a:t>pengajuan</a:t>
            </a:r>
            <a:r>
              <a:rPr lang="en-US" dirty="0"/>
              <a:t> </a:t>
            </a:r>
            <a:r>
              <a:rPr lang="en-US" dirty="0" err="1"/>
              <a:t>kegiatan</a:t>
            </a:r>
            <a:r>
              <a:rPr lang="en-US" dirty="0"/>
              <a:t> di </a:t>
            </a:r>
            <a:r>
              <a:rPr lang="en-US" dirty="0" err="1"/>
              <a:t>kolom</a:t>
            </a:r>
            <a:r>
              <a:rPr lang="en-US" dirty="0"/>
              <a:t> </a:t>
            </a:r>
            <a:r>
              <a:rPr lang="en-US" dirty="0" err="1"/>
              <a:t>pengajuan</a:t>
            </a:r>
            <a:r>
              <a:rPr lang="en-US" dirty="0"/>
              <a:t> nota</a:t>
            </a:r>
          </a:p>
          <a:p>
            <a:pPr marL="514350" indent="-514350">
              <a:buAutoNum type="alphaL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9718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31CBFE-8A1E-1D47-BE2A-8ED8290101DA}"/>
              </a:ext>
            </a:extLst>
          </p:cNvPr>
          <p:cNvSpPr txBox="1"/>
          <p:nvPr/>
        </p:nvSpPr>
        <p:spPr>
          <a:xfrm>
            <a:off x="1317172" y="1120676"/>
            <a:ext cx="47788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Buat</a:t>
            </a:r>
            <a:r>
              <a:rPr lang="en-US" dirty="0"/>
              <a:t> 4 </a:t>
            </a:r>
            <a:r>
              <a:rPr lang="en-US" dirty="0" err="1"/>
              <a:t>bagian</a:t>
            </a:r>
            <a:r>
              <a:rPr lang="en-US" dirty="0"/>
              <a:t> 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Bagian </a:t>
            </a:r>
            <a:r>
              <a:rPr lang="en-US" dirty="0" err="1"/>
              <a:t>Umum</a:t>
            </a:r>
            <a:r>
              <a:rPr lang="en-US" dirty="0"/>
              <a:t> dan </a:t>
            </a:r>
            <a:r>
              <a:rPr lang="en-US" dirty="0" err="1"/>
              <a:t>Kepegawaian</a:t>
            </a:r>
            <a:r>
              <a:rPr lang="en-US" dirty="0"/>
              <a:t> </a:t>
            </a:r>
          </a:p>
          <a:p>
            <a:pPr marL="342900" indent="-342900">
              <a:buAutoNum type="arabicPeriod"/>
            </a:pPr>
            <a:r>
              <a:rPr lang="en-US" dirty="0"/>
              <a:t>Bagian Program dan </a:t>
            </a:r>
            <a:r>
              <a:rPr lang="en-US" dirty="0" err="1"/>
              <a:t>Keuangan</a:t>
            </a:r>
            <a:r>
              <a:rPr lang="en-US" dirty="0"/>
              <a:t> </a:t>
            </a:r>
          </a:p>
          <a:p>
            <a:pPr marL="342900" indent="-342900">
              <a:buAutoNum type="arabicPeriod"/>
            </a:pPr>
            <a:r>
              <a:rPr lang="en-US" dirty="0"/>
              <a:t>Bagian </a:t>
            </a:r>
            <a:r>
              <a:rPr lang="en-US" dirty="0" err="1"/>
              <a:t>persidangan</a:t>
            </a:r>
            <a:r>
              <a:rPr lang="en-US" dirty="0"/>
              <a:t> dan </a:t>
            </a:r>
            <a:r>
              <a:rPr lang="en-US" dirty="0" err="1"/>
              <a:t>perundang</a:t>
            </a:r>
            <a:r>
              <a:rPr lang="en-US" dirty="0"/>
              <a:t> – </a:t>
            </a:r>
            <a:r>
              <a:rPr lang="en-US" dirty="0" err="1"/>
              <a:t>undangan</a:t>
            </a:r>
            <a:r>
              <a:rPr lang="en-US" dirty="0"/>
              <a:t> </a:t>
            </a:r>
          </a:p>
          <a:p>
            <a:pPr marL="342900" indent="-342900">
              <a:buAutoNum type="arabicPeriod"/>
            </a:pPr>
            <a:r>
              <a:rPr lang="en-US" dirty="0"/>
              <a:t>Bagian </a:t>
            </a:r>
            <a:r>
              <a:rPr lang="en-US" dirty="0" err="1"/>
              <a:t>hubungan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Lembaga, humas dan protocol</a:t>
            </a:r>
          </a:p>
        </p:txBody>
      </p:sp>
    </p:spTree>
    <p:extLst>
      <p:ext uri="{BB962C8B-B14F-4D97-AF65-F5344CB8AC3E}">
        <p14:creationId xmlns:p14="http://schemas.microsoft.com/office/powerpoint/2010/main" val="1926594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AEF49-E61F-2544-BEE8-4B5DFFEE9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7800"/>
            <a:ext cx="10515600" cy="505732"/>
          </a:xfrm>
        </p:spPr>
        <p:txBody>
          <a:bodyPr>
            <a:no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log in page 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EB6B2338-FFE4-A74C-B851-797CE5852C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45742"/>
            <a:ext cx="5519058" cy="3774858"/>
          </a:xfr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171BBF65-0FC0-3C43-BD9C-F5EEA7384B81}"/>
              </a:ext>
            </a:extLst>
          </p:cNvPr>
          <p:cNvGrpSpPr/>
          <p:nvPr/>
        </p:nvGrpSpPr>
        <p:grpSpPr>
          <a:xfrm>
            <a:off x="7957457" y="1153886"/>
            <a:ext cx="2111829" cy="1077685"/>
            <a:chOff x="7957457" y="1153886"/>
            <a:chExt cx="2111829" cy="107768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2849B5D-B504-A34F-A689-4BAD05297CB8}"/>
                </a:ext>
              </a:extLst>
            </p:cNvPr>
            <p:cNvSpPr/>
            <p:nvPr/>
          </p:nvSpPr>
          <p:spPr>
            <a:xfrm>
              <a:off x="7957457" y="1153886"/>
              <a:ext cx="2024743" cy="10776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AC115B1-4A70-5047-B97A-3700962ECDF8}"/>
                </a:ext>
              </a:extLst>
            </p:cNvPr>
            <p:cNvSpPr txBox="1"/>
            <p:nvPr/>
          </p:nvSpPr>
          <p:spPr>
            <a:xfrm>
              <a:off x="8011886" y="1175657"/>
              <a:ext cx="20574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chemeClr val="bg1"/>
                  </a:solidFill>
                </a:rPr>
                <a:t>Rubah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  <a:r>
                <a:rPr lang="en-US" dirty="0" err="1">
                  <a:solidFill>
                    <a:schemeClr val="bg1"/>
                  </a:solidFill>
                </a:rPr>
                <a:t>nama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  <a:r>
                <a:rPr lang="en-US" dirty="0" err="1">
                  <a:solidFill>
                    <a:schemeClr val="bg1"/>
                  </a:solidFill>
                </a:rPr>
                <a:t>menjadi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  <a:r>
                <a:rPr lang="en-US" dirty="0" err="1">
                  <a:solidFill>
                    <a:schemeClr val="bg1"/>
                  </a:solidFill>
                </a:rPr>
                <a:t>Sistem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  <a:r>
                <a:rPr lang="en-US" dirty="0" err="1">
                  <a:solidFill>
                    <a:schemeClr val="bg1"/>
                  </a:solidFill>
                </a:rPr>
                <a:t>persuratan</a:t>
              </a:r>
              <a:r>
                <a:rPr lang="en-US" dirty="0">
                  <a:solidFill>
                    <a:schemeClr val="bg1"/>
                  </a:solidFill>
                </a:rPr>
                <a:t> digital</a:t>
              </a:r>
            </a:p>
          </p:txBody>
        </p:sp>
      </p:grp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71A9B4F1-4D63-A74E-90FD-68BE8CDE10CB}"/>
              </a:ext>
            </a:extLst>
          </p:cNvPr>
          <p:cNvCxnSpPr>
            <a:stCxn id="7" idx="2"/>
          </p:cNvCxnSpPr>
          <p:nvPr/>
        </p:nvCxnSpPr>
        <p:spPr>
          <a:xfrm rot="5400000">
            <a:off x="5812972" y="370114"/>
            <a:ext cx="1295400" cy="5018315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1283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1BC95-F879-A24F-A696-6507B1058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75884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Revisi</a:t>
            </a:r>
            <a:r>
              <a:rPr lang="en-US" dirty="0"/>
              <a:t> Dashboard Tata Usaha </a:t>
            </a:r>
          </a:p>
        </p:txBody>
      </p:sp>
      <p:pic>
        <p:nvPicPr>
          <p:cNvPr id="9" name="Content Placeholder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A8A3898-B5B8-F843-8D39-542EA5F30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55641"/>
            <a:ext cx="5881515" cy="3819873"/>
          </a:xfrm>
        </p:spPr>
      </p:pic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CAC7EE9D-9E11-1347-9246-DAEEEC3EC793}"/>
              </a:ext>
            </a:extLst>
          </p:cNvPr>
          <p:cNvCxnSpPr>
            <a:cxnSpLocks/>
            <a:stCxn id="31" idx="1"/>
          </p:cNvCxnSpPr>
          <p:nvPr/>
        </p:nvCxnSpPr>
        <p:spPr>
          <a:xfrm rot="10800000" flipV="1">
            <a:off x="1219201" y="1117654"/>
            <a:ext cx="6738257" cy="2151178"/>
          </a:xfrm>
          <a:prstGeom prst="bentConnector3">
            <a:avLst>
              <a:gd name="adj1" fmla="val 50000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8AB026F-0F5F-AE44-9969-56942BB024B8}"/>
              </a:ext>
            </a:extLst>
          </p:cNvPr>
          <p:cNvGrpSpPr/>
          <p:nvPr/>
        </p:nvGrpSpPr>
        <p:grpSpPr>
          <a:xfrm>
            <a:off x="8719457" y="3106935"/>
            <a:ext cx="2024743" cy="675885"/>
            <a:chOff x="7957457" y="1153886"/>
            <a:chExt cx="2024743" cy="675885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D0DB60-C35E-C046-8C9B-9838A5C7E7C6}"/>
                </a:ext>
              </a:extLst>
            </p:cNvPr>
            <p:cNvSpPr/>
            <p:nvPr/>
          </p:nvSpPr>
          <p:spPr>
            <a:xfrm>
              <a:off x="7957457" y="1153886"/>
              <a:ext cx="2024743" cy="6758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AB76B6F-C1F3-8844-8EB0-EA24B699D3D7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tampilan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: </a:t>
              </a:r>
            </a:p>
          </p:txBody>
        </p: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CE2EAA6-F563-A44E-96C8-88B75C9976C8}"/>
              </a:ext>
            </a:extLst>
          </p:cNvPr>
          <p:cNvCxnSpPr>
            <a:cxnSpLocks/>
          </p:cNvCxnSpPr>
          <p:nvPr/>
        </p:nvCxnSpPr>
        <p:spPr>
          <a:xfrm flipH="1" flipV="1">
            <a:off x="3341912" y="3515537"/>
            <a:ext cx="5377543" cy="1587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569D546-BD35-0843-9F30-29ED535ECFE3}"/>
              </a:ext>
            </a:extLst>
          </p:cNvPr>
          <p:cNvSpPr txBox="1"/>
          <p:nvPr/>
        </p:nvSpPr>
        <p:spPr>
          <a:xfrm>
            <a:off x="8077199" y="4087506"/>
            <a:ext cx="3352801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No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Status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Diteruskan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Lampiran </a:t>
            </a:r>
          </a:p>
          <a:p>
            <a:endParaRPr lang="en-US" dirty="0"/>
          </a:p>
          <a:p>
            <a:r>
              <a:rPr lang="en-US" sz="1400" dirty="0" err="1"/>
              <a:t>Tabel</a:t>
            </a:r>
            <a:r>
              <a:rPr lang="en-US" sz="1400" dirty="0"/>
              <a:t> dashboard </a:t>
            </a:r>
            <a:r>
              <a:rPr lang="en-US" sz="1400" dirty="0" err="1"/>
              <a:t>menampilkan</a:t>
            </a:r>
            <a:r>
              <a:rPr lang="en-US" sz="1400" dirty="0"/>
              <a:t> data </a:t>
            </a:r>
            <a:r>
              <a:rPr lang="en-US" sz="1400" dirty="0" err="1"/>
              <a:t>keseluruhan</a:t>
            </a:r>
            <a:r>
              <a:rPr lang="en-US" sz="1400" dirty="0"/>
              <a:t> </a:t>
            </a:r>
            <a:r>
              <a:rPr lang="en-US" sz="1400" dirty="0" err="1"/>
              <a:t>dari</a:t>
            </a:r>
            <a:r>
              <a:rPr lang="en-US" sz="1400" dirty="0"/>
              <a:t> page </a:t>
            </a:r>
            <a:r>
              <a:rPr lang="en-US" sz="1400" dirty="0" err="1"/>
              <a:t>surat</a:t>
            </a:r>
            <a:r>
              <a:rPr lang="en-US" sz="1400" dirty="0"/>
              <a:t> </a:t>
            </a:r>
            <a:r>
              <a:rPr lang="en-US" sz="1400" dirty="0" err="1"/>
              <a:t>masuk</a:t>
            </a:r>
            <a:r>
              <a:rPr lang="en-US" sz="1400" dirty="0"/>
              <a:t> dan </a:t>
            </a:r>
            <a:r>
              <a:rPr lang="en-US" sz="1400" dirty="0" err="1"/>
              <a:t>surat</a:t>
            </a:r>
            <a:r>
              <a:rPr lang="en-US" sz="1400" dirty="0"/>
              <a:t> </a:t>
            </a:r>
            <a:r>
              <a:rPr lang="en-US" sz="1400" dirty="0" err="1"/>
              <a:t>keluar</a:t>
            </a:r>
            <a:r>
              <a:rPr lang="en-US" sz="1400" dirty="0"/>
              <a:t> 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8B1EDA5-102C-6A4D-9B2C-4231D88496FF}"/>
              </a:ext>
            </a:extLst>
          </p:cNvPr>
          <p:cNvCxnSpPr>
            <a:cxnSpLocks/>
            <a:stCxn id="18" idx="2"/>
            <a:endCxn id="22" idx="0"/>
          </p:cNvCxnSpPr>
          <p:nvPr/>
        </p:nvCxnSpPr>
        <p:spPr>
          <a:xfrm>
            <a:off x="9731828" y="3726381"/>
            <a:ext cx="21772" cy="36112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A0481F0-5B56-9A49-B14C-E3C7E13F713C}"/>
              </a:ext>
            </a:extLst>
          </p:cNvPr>
          <p:cNvGrpSpPr/>
          <p:nvPr/>
        </p:nvGrpSpPr>
        <p:grpSpPr>
          <a:xfrm>
            <a:off x="4397828" y="5672700"/>
            <a:ext cx="2569029" cy="1050333"/>
            <a:chOff x="7957457" y="1153886"/>
            <a:chExt cx="2024743" cy="1050333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0302575-3FC1-9E4D-B335-FE8A560BCB0D}"/>
                </a:ext>
              </a:extLst>
            </p:cNvPr>
            <p:cNvSpPr/>
            <p:nvPr/>
          </p:nvSpPr>
          <p:spPr>
            <a:xfrm>
              <a:off x="7957457" y="1153886"/>
              <a:ext cx="2024743" cy="10503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7FE1489-CEB9-FA4F-9C06-E3B67ED8A4DF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nama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Sekretariat</a:t>
              </a:r>
              <a:r>
                <a:rPr lang="en-US" sz="1400" dirty="0">
                  <a:solidFill>
                    <a:schemeClr val="bg1"/>
                  </a:solidFill>
                </a:rPr>
                <a:t> Dewan </a:t>
              </a:r>
              <a:r>
                <a:rPr lang="en-US" sz="1400" dirty="0" err="1">
                  <a:solidFill>
                    <a:schemeClr val="bg1"/>
                  </a:solidFill>
                </a:rPr>
                <a:t>Kabupaten</a:t>
              </a:r>
              <a:r>
                <a:rPr lang="en-US" sz="1400" dirty="0">
                  <a:solidFill>
                    <a:schemeClr val="bg1"/>
                  </a:solidFill>
                </a:rPr>
                <a:t> Bandung Barat</a:t>
              </a:r>
            </a:p>
          </p:txBody>
        </p:sp>
      </p:grp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9151A21A-3F18-0F41-A7A6-718B40C428BC}"/>
              </a:ext>
            </a:extLst>
          </p:cNvPr>
          <p:cNvCxnSpPr>
            <a:stCxn id="26" idx="1"/>
          </p:cNvCxnSpPr>
          <p:nvPr/>
        </p:nvCxnSpPr>
        <p:spPr>
          <a:xfrm rot="10800000">
            <a:off x="2939144" y="5334001"/>
            <a:ext cx="1458685" cy="863867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CD72AB6-071D-504E-8C54-BE177748E3CF}"/>
              </a:ext>
            </a:extLst>
          </p:cNvPr>
          <p:cNvGrpSpPr/>
          <p:nvPr/>
        </p:nvGrpSpPr>
        <p:grpSpPr>
          <a:xfrm>
            <a:off x="7957457" y="421415"/>
            <a:ext cx="2024743" cy="1392478"/>
            <a:chOff x="7957457" y="1153886"/>
            <a:chExt cx="2024743" cy="73866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C8629BD-A4B0-A046-869E-B59E8465290A}"/>
                </a:ext>
              </a:extLst>
            </p:cNvPr>
            <p:cNvSpPr/>
            <p:nvPr/>
          </p:nvSpPr>
          <p:spPr>
            <a:xfrm>
              <a:off x="7957457" y="1153886"/>
              <a:ext cx="2024743" cy="7386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30B69C-BB9C-0645-AE5E-148C265EC3A8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6204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Tambahkan</a:t>
              </a:r>
              <a:r>
                <a:rPr lang="en-US" sz="1400" dirty="0">
                  <a:solidFill>
                    <a:schemeClr val="bg1"/>
                  </a:solidFill>
                </a:rPr>
                <a:t> di </a:t>
              </a:r>
              <a:r>
                <a:rPr lang="en-US" sz="1400" dirty="0" err="1">
                  <a:solidFill>
                    <a:schemeClr val="bg1"/>
                  </a:solidFill>
                </a:rPr>
                <a:t>bagian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masuk</a:t>
              </a:r>
              <a:r>
                <a:rPr lang="en-US" sz="1400" dirty="0">
                  <a:solidFill>
                    <a:schemeClr val="bg1"/>
                  </a:solidFill>
                </a:rPr>
                <a:t> dan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2 </a:t>
              </a:r>
              <a:r>
                <a:rPr lang="en-US" sz="1400" dirty="0" err="1">
                  <a:solidFill>
                    <a:schemeClr val="bg1"/>
                  </a:solidFill>
                </a:rPr>
                <a:t>bagian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yaitu</a:t>
              </a:r>
              <a:r>
                <a:rPr lang="en-US" sz="1400" dirty="0">
                  <a:solidFill>
                    <a:schemeClr val="bg1"/>
                  </a:solidFill>
                </a:rPr>
                <a:t> internal dan </a:t>
              </a:r>
              <a:r>
                <a:rPr lang="en-US" sz="1400" dirty="0" err="1">
                  <a:solidFill>
                    <a:schemeClr val="bg1"/>
                  </a:solidFill>
                </a:rPr>
                <a:t>eksternal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A1A5D49-8603-5C45-B302-403F680F9756}"/>
              </a:ext>
            </a:extLst>
          </p:cNvPr>
          <p:cNvGrpSpPr/>
          <p:nvPr/>
        </p:nvGrpSpPr>
        <p:grpSpPr>
          <a:xfrm>
            <a:off x="468319" y="5672699"/>
            <a:ext cx="2569029" cy="723131"/>
            <a:chOff x="7957457" y="1153886"/>
            <a:chExt cx="2024743" cy="723131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7D921A74-4876-F444-AC6D-9AFE96828E34}"/>
                </a:ext>
              </a:extLst>
            </p:cNvPr>
            <p:cNvSpPr/>
            <p:nvPr/>
          </p:nvSpPr>
          <p:spPr>
            <a:xfrm>
              <a:off x="7957457" y="1153886"/>
              <a:ext cx="2024743" cy="72313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41629A3-C73B-E44D-8002-85FD2DDF1D24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Tambahkan</a:t>
              </a:r>
              <a:r>
                <a:rPr lang="en-US" sz="1400" dirty="0">
                  <a:solidFill>
                    <a:schemeClr val="bg1"/>
                  </a:solidFill>
                </a:rPr>
                <a:t> icon dan </a:t>
              </a:r>
              <a:r>
                <a:rPr lang="en-US" sz="1400" dirty="0" err="1">
                  <a:solidFill>
                    <a:schemeClr val="bg1"/>
                  </a:solidFill>
                </a:rPr>
                <a:t>halaman</a:t>
              </a:r>
              <a:r>
                <a:rPr lang="en-US" sz="1400" dirty="0">
                  <a:solidFill>
                    <a:schemeClr val="bg1"/>
                  </a:solidFill>
                </a:rPr>
                <a:t> Data Surat </a:t>
              </a:r>
              <a:r>
                <a:rPr lang="en-US" sz="1400" dirty="0" err="1">
                  <a:solidFill>
                    <a:schemeClr val="bg1"/>
                  </a:solidFill>
                </a:rPr>
                <a:t>Keluar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DCE5E6D-55A4-0E46-8F66-5D4DEFC3E2F5}"/>
              </a:ext>
            </a:extLst>
          </p:cNvPr>
          <p:cNvCxnSpPr>
            <a:cxnSpLocks/>
          </p:cNvCxnSpPr>
          <p:nvPr/>
        </p:nvCxnSpPr>
        <p:spPr>
          <a:xfrm flipV="1">
            <a:off x="1219201" y="3726381"/>
            <a:ext cx="0" cy="194631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528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62593-27BF-EF49-A2C0-53D8EFF73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4332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Revisi</a:t>
            </a:r>
            <a:r>
              <a:rPr lang="en-US" dirty="0"/>
              <a:t> Page Tata Usaha (</a:t>
            </a:r>
            <a:r>
              <a:rPr lang="en-US" dirty="0" err="1"/>
              <a:t>surat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Eksternal</a:t>
            </a:r>
            <a:r>
              <a:rPr lang="en-US" dirty="0"/>
              <a:t>) 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1BD9EE7-60FF-2B4C-93D2-0FE6CD7D79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0256" y="1951749"/>
            <a:ext cx="5280524" cy="3429547"/>
          </a:xfr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B50F4E1-6C9E-7545-A0F1-689AB5513E12}"/>
              </a:ext>
            </a:extLst>
          </p:cNvPr>
          <p:cNvGrpSpPr/>
          <p:nvPr/>
        </p:nvGrpSpPr>
        <p:grpSpPr>
          <a:xfrm>
            <a:off x="8777001" y="1951749"/>
            <a:ext cx="2024743" cy="675885"/>
            <a:chOff x="7957457" y="1153886"/>
            <a:chExt cx="2024743" cy="67588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4F57A84-ADE6-9E40-87A7-868F358A67E2}"/>
                </a:ext>
              </a:extLst>
            </p:cNvPr>
            <p:cNvSpPr/>
            <p:nvPr/>
          </p:nvSpPr>
          <p:spPr>
            <a:xfrm>
              <a:off x="7957457" y="1153886"/>
              <a:ext cx="2024743" cy="6758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0CB0EC-9298-C64A-B037-7798449603DF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tampilan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: 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D54BC8D-781A-A94E-BBEF-DCEEF7DAB014}"/>
              </a:ext>
            </a:extLst>
          </p:cNvPr>
          <p:cNvSpPr txBox="1"/>
          <p:nvPr/>
        </p:nvSpPr>
        <p:spPr>
          <a:xfrm>
            <a:off x="8776999" y="3031566"/>
            <a:ext cx="2634345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No</a:t>
            </a:r>
          </a:p>
          <a:p>
            <a:pPr marL="342900" indent="-342900">
              <a:buAutoNum type="arabicPeriod"/>
            </a:pPr>
            <a:r>
              <a:rPr lang="en-US" sz="1200" dirty="0"/>
              <a:t>Dari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Nomor</a:t>
            </a:r>
            <a:r>
              <a:rPr lang="en-US" sz="1200" dirty="0"/>
              <a:t> Surat </a:t>
            </a:r>
          </a:p>
          <a:p>
            <a:pPr marL="342900" indent="-342900">
              <a:buAutoNum type="arabicPeriod"/>
            </a:pPr>
            <a:r>
              <a:rPr lang="en-US" sz="1200" dirty="0"/>
              <a:t>Sifat (</a:t>
            </a:r>
            <a:r>
              <a:rPr lang="en-US" sz="1200" dirty="0" err="1"/>
              <a:t>sesuai</a:t>
            </a:r>
            <a:r>
              <a:rPr lang="en-US" sz="1200" dirty="0"/>
              <a:t> </a:t>
            </a:r>
            <a:r>
              <a:rPr lang="en-US" sz="1200" dirty="0" err="1"/>
              <a:t>inputan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input </a:t>
            </a:r>
            <a:r>
              <a:rPr lang="en-US" sz="1200" dirty="0" err="1"/>
              <a:t>surat</a:t>
            </a:r>
            <a:r>
              <a:rPr lang="en-US" sz="1200" dirty="0"/>
              <a:t>)</a:t>
            </a:r>
          </a:p>
          <a:p>
            <a:pPr marL="342900" indent="-342900">
              <a:buAutoNum type="arabicPeriod"/>
            </a:pPr>
            <a:r>
              <a:rPr lang="en-US" sz="1200" dirty="0"/>
              <a:t>Status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Diteruskan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Lampiran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Aksi</a:t>
            </a:r>
            <a:endParaRPr lang="en-US" sz="12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AD2A0FC-EA03-1240-BC79-6E55539BD5EF}"/>
              </a:ext>
            </a:extLst>
          </p:cNvPr>
          <p:cNvCxnSpPr/>
          <p:nvPr/>
        </p:nvCxnSpPr>
        <p:spPr>
          <a:xfrm flipH="1">
            <a:off x="9789371" y="2571195"/>
            <a:ext cx="1" cy="4603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C581C1E1-2E7B-4C46-B675-F649EAB177BD}"/>
              </a:ext>
            </a:extLst>
          </p:cNvPr>
          <p:cNvCxnSpPr>
            <a:stCxn id="7" idx="1"/>
          </p:cNvCxnSpPr>
          <p:nvPr/>
        </p:nvCxnSpPr>
        <p:spPr>
          <a:xfrm rot="10800000" flipV="1">
            <a:off x="4321629" y="2289691"/>
            <a:ext cx="4455372" cy="1259051"/>
          </a:xfrm>
          <a:prstGeom prst="bentConnector3">
            <a:avLst>
              <a:gd name="adj1" fmla="val 34607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1CA332B-378A-A141-A6E4-32759A4DD2A5}"/>
              </a:ext>
            </a:extLst>
          </p:cNvPr>
          <p:cNvSpPr/>
          <p:nvPr/>
        </p:nvSpPr>
        <p:spPr>
          <a:xfrm>
            <a:off x="8896743" y="5712434"/>
            <a:ext cx="2514601" cy="738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687040-1C20-F440-A440-0CFECB4225C0}"/>
              </a:ext>
            </a:extLst>
          </p:cNvPr>
          <p:cNvSpPr txBox="1"/>
          <p:nvPr/>
        </p:nvSpPr>
        <p:spPr>
          <a:xfrm>
            <a:off x="8979379" y="5712434"/>
            <a:ext cx="22295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Isi </a:t>
            </a:r>
            <a:r>
              <a:rPr lang="en-US" sz="1400" dirty="0" err="1">
                <a:solidFill>
                  <a:schemeClr val="bg1"/>
                </a:solidFill>
              </a:rPr>
              <a:t>dari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kolom</a:t>
            </a:r>
            <a:r>
              <a:rPr lang="en-US" sz="1400" dirty="0">
                <a:solidFill>
                  <a:schemeClr val="bg1"/>
                </a:solidFill>
              </a:rPr>
              <a:t> pada </a:t>
            </a:r>
            <a:r>
              <a:rPr lang="en-US" sz="1400" dirty="0" err="1">
                <a:solidFill>
                  <a:schemeClr val="bg1"/>
                </a:solidFill>
              </a:rPr>
              <a:t>tabel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ini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sesuai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dengan</a:t>
            </a:r>
            <a:r>
              <a:rPr lang="en-US" sz="1400" dirty="0">
                <a:solidFill>
                  <a:schemeClr val="bg1"/>
                </a:solidFill>
              </a:rPr>
              <a:t> yang </a:t>
            </a:r>
            <a:r>
              <a:rPr lang="en-US" sz="1400" dirty="0" err="1">
                <a:solidFill>
                  <a:schemeClr val="bg1"/>
                </a:solidFill>
              </a:rPr>
              <a:t>diinput</a:t>
            </a:r>
            <a:r>
              <a:rPr lang="en-US" sz="1400" dirty="0">
                <a:solidFill>
                  <a:schemeClr val="bg1"/>
                </a:solidFill>
              </a:rPr>
              <a:t> di </a:t>
            </a:r>
            <a:r>
              <a:rPr lang="en-US" sz="1400" dirty="0" err="1">
                <a:solidFill>
                  <a:schemeClr val="bg1"/>
                </a:solidFill>
              </a:rPr>
              <a:t>dalam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inputan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surat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6B76911-DBFE-684A-B301-2C2F0DB6A3C1}"/>
              </a:ext>
            </a:extLst>
          </p:cNvPr>
          <p:cNvCxnSpPr>
            <a:stCxn id="10" idx="2"/>
            <a:endCxn id="16" idx="0"/>
          </p:cNvCxnSpPr>
          <p:nvPr/>
        </p:nvCxnSpPr>
        <p:spPr>
          <a:xfrm flipH="1">
            <a:off x="10094171" y="5339890"/>
            <a:ext cx="1" cy="372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0083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62593-27BF-EF49-A2C0-53D8EFF73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10722429" cy="952946"/>
          </a:xfrm>
        </p:spPr>
        <p:txBody>
          <a:bodyPr>
            <a:no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Usaha (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masuk</a:t>
            </a:r>
            <a:r>
              <a:rPr lang="en-US" sz="3200" dirty="0"/>
              <a:t> Internal) 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1BD9EE7-60FF-2B4C-93D2-0FE6CD7D79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0256" y="1951749"/>
            <a:ext cx="5280524" cy="3429547"/>
          </a:xfr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B50F4E1-6C9E-7545-A0F1-689AB5513E12}"/>
              </a:ext>
            </a:extLst>
          </p:cNvPr>
          <p:cNvGrpSpPr/>
          <p:nvPr/>
        </p:nvGrpSpPr>
        <p:grpSpPr>
          <a:xfrm>
            <a:off x="8777001" y="2010755"/>
            <a:ext cx="2024743" cy="675885"/>
            <a:chOff x="7957457" y="1153886"/>
            <a:chExt cx="2024743" cy="67588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4F57A84-ADE6-9E40-87A7-868F358A67E2}"/>
                </a:ext>
              </a:extLst>
            </p:cNvPr>
            <p:cNvSpPr/>
            <p:nvPr/>
          </p:nvSpPr>
          <p:spPr>
            <a:xfrm>
              <a:off x="7957457" y="1153886"/>
              <a:ext cx="2024743" cy="6758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0CB0EC-9298-C64A-B037-7798449603DF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tampilan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: 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D54BC8D-781A-A94E-BBEF-DCEEF7DAB014}"/>
              </a:ext>
            </a:extLst>
          </p:cNvPr>
          <p:cNvSpPr txBox="1"/>
          <p:nvPr/>
        </p:nvSpPr>
        <p:spPr>
          <a:xfrm>
            <a:off x="8556170" y="3183096"/>
            <a:ext cx="2634345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No</a:t>
            </a:r>
          </a:p>
          <a:p>
            <a:pPr marL="342900" indent="-342900">
              <a:buAutoNum type="arabicPeriod"/>
            </a:pPr>
            <a:r>
              <a:rPr lang="en-US" sz="1200" dirty="0"/>
              <a:t>Dari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 err="1"/>
              <a:t>Nomor</a:t>
            </a:r>
            <a:r>
              <a:rPr lang="en-US" sz="1200" dirty="0"/>
              <a:t> Surat </a:t>
            </a:r>
          </a:p>
          <a:p>
            <a:pPr marL="342900" indent="-342900">
              <a:buAutoNum type="arabicPeriod"/>
            </a:pPr>
            <a:r>
              <a:rPr lang="en-US" sz="1200" dirty="0"/>
              <a:t>Sifat (drop down </a:t>
            </a:r>
            <a:r>
              <a:rPr lang="en-US" sz="1200" dirty="0" err="1"/>
              <a:t>pilihan</a:t>
            </a:r>
            <a:r>
              <a:rPr lang="en-US" sz="1200" dirty="0"/>
              <a:t>)</a:t>
            </a:r>
          </a:p>
          <a:p>
            <a:pPr marL="800100" lvl="1" indent="-342900">
              <a:buAutoNum type="arabicPeriod"/>
            </a:pPr>
            <a:r>
              <a:rPr lang="en-US" sz="1200" dirty="0" err="1"/>
              <a:t>Segera</a:t>
            </a:r>
            <a:endParaRPr lang="en-US" sz="1200" dirty="0"/>
          </a:p>
          <a:p>
            <a:pPr marL="800100" lvl="1" indent="-342900">
              <a:buAutoNum type="arabicPeriod"/>
            </a:pPr>
            <a:r>
              <a:rPr lang="en-US" sz="1200" dirty="0" err="1"/>
              <a:t>Penting</a:t>
            </a:r>
            <a:endParaRPr lang="en-US" sz="1200" dirty="0"/>
          </a:p>
          <a:p>
            <a:pPr marL="800100" lvl="1" indent="-342900">
              <a:buAutoNum type="arabicPeriod"/>
            </a:pPr>
            <a:r>
              <a:rPr lang="en-US" sz="1200" dirty="0" err="1"/>
              <a:t>Rahasia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/>
              <a:t>Status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Diteruskan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Lampiran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Aksi</a:t>
            </a:r>
            <a:endParaRPr lang="en-US" sz="12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AD2A0FC-EA03-1240-BC79-6E55539BD5EF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9789371" y="2686640"/>
            <a:ext cx="2" cy="51609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39CDFE29-941E-0E49-9A0E-F0262F4DF44C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 flipV="1">
            <a:off x="4030519" y="2348698"/>
            <a:ext cx="4746483" cy="1317824"/>
          </a:xfrm>
          <a:prstGeom prst="bentConnector3">
            <a:avLst>
              <a:gd name="adj1" fmla="val 37386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690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78A564B-E68E-1546-B78F-B415BCBB5B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408823"/>
            <a:ext cx="5605000" cy="3640285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6313C86-C23A-7841-8BF4-A8A7EB47A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1161"/>
          </a:xfrm>
        </p:spPr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Usaha (input data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masuk</a:t>
            </a:r>
            <a:r>
              <a:rPr lang="en-US" sz="3200" dirty="0"/>
              <a:t>)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CE61974-3A97-2946-BBCF-C2ED87AC8757}"/>
              </a:ext>
            </a:extLst>
          </p:cNvPr>
          <p:cNvGrpSpPr/>
          <p:nvPr/>
        </p:nvGrpSpPr>
        <p:grpSpPr>
          <a:xfrm>
            <a:off x="8654142" y="1397878"/>
            <a:ext cx="2526612" cy="1846065"/>
            <a:chOff x="7957457" y="1153886"/>
            <a:chExt cx="2024743" cy="223232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890D47-3570-1C4C-AA86-667CCC4FB237}"/>
                </a:ext>
              </a:extLst>
            </p:cNvPr>
            <p:cNvSpPr/>
            <p:nvPr/>
          </p:nvSpPr>
          <p:spPr>
            <a:xfrm>
              <a:off x="7957457" y="1153886"/>
              <a:ext cx="2024743" cy="2232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EC18892-AB73-B24C-974F-C07D7847E520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Hilangkan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kolom</a:t>
              </a:r>
              <a:r>
                <a:rPr lang="en-US" sz="1400" dirty="0">
                  <a:solidFill>
                    <a:schemeClr val="bg1"/>
                  </a:solidFill>
                </a:rPr>
                <a:t> jam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Tambahkan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kolom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sifat</a:t>
              </a:r>
              <a:r>
                <a:rPr lang="en-US" sz="1400" dirty="0">
                  <a:solidFill>
                    <a:schemeClr val="bg1"/>
                  </a:solidFill>
                </a:rPr>
                <a:t> (</a:t>
              </a:r>
              <a:r>
                <a:rPr lang="en-US" sz="1400" dirty="0" err="1">
                  <a:solidFill>
                    <a:schemeClr val="bg1"/>
                  </a:solidFill>
                </a:rPr>
                <a:t>disimpan</a:t>
              </a:r>
              <a:r>
                <a:rPr lang="en-US" sz="1400" dirty="0">
                  <a:solidFill>
                    <a:schemeClr val="bg1"/>
                  </a:solidFill>
                </a:rPr>
                <a:t> di </a:t>
              </a:r>
              <a:r>
                <a:rPr lang="en-US" sz="1400" dirty="0" err="1">
                  <a:solidFill>
                    <a:schemeClr val="bg1"/>
                  </a:solidFill>
                </a:rPr>
                <a:t>bawah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perihal</a:t>
              </a:r>
              <a:r>
                <a:rPr lang="en-US" sz="1400" dirty="0">
                  <a:solidFill>
                    <a:schemeClr val="bg1"/>
                  </a:solidFill>
                </a:rPr>
                <a:t>)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Tambahkan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kolom</a:t>
              </a:r>
              <a:r>
                <a:rPr lang="en-US" sz="1400" dirty="0">
                  <a:solidFill>
                    <a:schemeClr val="bg1"/>
                  </a:solidFill>
                </a:rPr>
                <a:t> – </a:t>
              </a:r>
              <a:r>
                <a:rPr lang="en-US" sz="1400" dirty="0" err="1">
                  <a:solidFill>
                    <a:schemeClr val="bg1"/>
                  </a:solidFill>
                </a:rPr>
                <a:t>kolom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sebagaimana</a:t>
              </a:r>
              <a:r>
                <a:rPr lang="en-US" sz="1400" dirty="0">
                  <a:solidFill>
                    <a:schemeClr val="bg1"/>
                  </a:solidFill>
                </a:rPr>
                <a:t> di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di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masuk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C4A8F3B-679D-2041-9495-D63FCF6AE8D4}"/>
              </a:ext>
            </a:extLst>
          </p:cNvPr>
          <p:cNvSpPr txBox="1"/>
          <p:nvPr/>
        </p:nvSpPr>
        <p:spPr>
          <a:xfrm>
            <a:off x="8600273" y="3696895"/>
            <a:ext cx="2634345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Dari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 err="1"/>
              <a:t>Nomor</a:t>
            </a:r>
            <a:r>
              <a:rPr lang="en-US" sz="1200" dirty="0"/>
              <a:t> Surat </a:t>
            </a:r>
          </a:p>
          <a:p>
            <a:pPr marL="342900" indent="-342900">
              <a:buAutoNum type="arabicPeriod"/>
            </a:pPr>
            <a:r>
              <a:rPr lang="en-US" sz="1200" dirty="0"/>
              <a:t>Sifat (drop down </a:t>
            </a:r>
            <a:r>
              <a:rPr lang="en-US" sz="1200" dirty="0" err="1"/>
              <a:t>pilihan</a:t>
            </a:r>
            <a:r>
              <a:rPr lang="en-US" sz="1200" dirty="0"/>
              <a:t>)</a:t>
            </a:r>
          </a:p>
          <a:p>
            <a:pPr marL="800100" lvl="1" indent="-342900">
              <a:buAutoNum type="arabicPeriod"/>
            </a:pPr>
            <a:r>
              <a:rPr lang="en-US" sz="1200" dirty="0" err="1"/>
              <a:t>Segera</a:t>
            </a:r>
            <a:endParaRPr lang="en-US" sz="1200" dirty="0"/>
          </a:p>
          <a:p>
            <a:pPr marL="800100" lvl="1" indent="-342900">
              <a:buAutoNum type="arabicPeriod"/>
            </a:pPr>
            <a:r>
              <a:rPr lang="en-US" sz="1200" dirty="0" err="1"/>
              <a:t>Penting</a:t>
            </a:r>
            <a:endParaRPr lang="en-US" sz="1200" dirty="0"/>
          </a:p>
          <a:p>
            <a:pPr marL="800100" lvl="1" indent="-342900">
              <a:buAutoNum type="arabicPeriod"/>
            </a:pPr>
            <a:r>
              <a:rPr lang="en-US" sz="1200" dirty="0" err="1"/>
              <a:t>Rahasia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/>
              <a:t>Status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Diteruskan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Lampiran 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E0B0642-6CC6-2143-A842-F1A113C39DD9}"/>
              </a:ext>
            </a:extLst>
          </p:cNvPr>
          <p:cNvCxnSpPr>
            <a:stCxn id="12" idx="2"/>
            <a:endCxn id="21" idx="0"/>
          </p:cNvCxnSpPr>
          <p:nvPr/>
        </p:nvCxnSpPr>
        <p:spPr>
          <a:xfrm flipH="1">
            <a:off x="9917446" y="3243943"/>
            <a:ext cx="2" cy="452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FE6C9627-2AA5-EA43-BEDF-76046A92FD1C}"/>
              </a:ext>
            </a:extLst>
          </p:cNvPr>
          <p:cNvCxnSpPr>
            <a:stCxn id="12" idx="1"/>
          </p:cNvCxnSpPr>
          <p:nvPr/>
        </p:nvCxnSpPr>
        <p:spPr>
          <a:xfrm rot="10800000" flipV="1">
            <a:off x="4386944" y="2320911"/>
            <a:ext cx="4267199" cy="1608832"/>
          </a:xfrm>
          <a:prstGeom prst="bentConnector3">
            <a:avLst>
              <a:gd name="adj1" fmla="val 39541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935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0298737-CEE6-D145-B24C-E9B415172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14739"/>
            <a:ext cx="6699819" cy="4351338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76AD079-4800-4740-AC80-C06B049BD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Revisi</a:t>
            </a:r>
            <a:r>
              <a:rPr lang="en-US" dirty="0"/>
              <a:t> Page Tata Usaha (</a:t>
            </a:r>
            <a:r>
              <a:rPr lang="en-US" dirty="0" err="1"/>
              <a:t>halaman</a:t>
            </a:r>
            <a:r>
              <a:rPr lang="en-US" dirty="0"/>
              <a:t> </a:t>
            </a:r>
            <a:r>
              <a:rPr lang="en-US" dirty="0" err="1"/>
              <a:t>aksi</a:t>
            </a:r>
            <a:r>
              <a:rPr lang="en-US" dirty="0"/>
              <a:t>)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D0D5A60-C328-CF45-94A6-55F429B504E4}"/>
              </a:ext>
            </a:extLst>
          </p:cNvPr>
          <p:cNvGrpSpPr/>
          <p:nvPr/>
        </p:nvGrpSpPr>
        <p:grpSpPr>
          <a:xfrm>
            <a:off x="8686800" y="1690688"/>
            <a:ext cx="2526612" cy="3851101"/>
            <a:chOff x="7957457" y="1153885"/>
            <a:chExt cx="2024743" cy="385110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367C2F1-648E-DC4E-BCEA-3E6050906FC2}"/>
                </a:ext>
              </a:extLst>
            </p:cNvPr>
            <p:cNvSpPr/>
            <p:nvPr/>
          </p:nvSpPr>
          <p:spPr>
            <a:xfrm>
              <a:off x="7957457" y="1153885"/>
              <a:ext cx="2024743" cy="37548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83B8D6B-90D5-8942-85B9-F4397AE04F75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37548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tampilan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aksi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Hilangkan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kolom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indeks</a:t>
              </a:r>
              <a:r>
                <a:rPr lang="en-US" sz="1400" dirty="0">
                  <a:solidFill>
                    <a:schemeClr val="bg1"/>
                  </a:solidFill>
                </a:rPr>
                <a:t>, </a:t>
              </a:r>
              <a:r>
                <a:rPr lang="en-US" sz="1400" dirty="0" err="1">
                  <a:solidFill>
                    <a:schemeClr val="bg1"/>
                  </a:solidFill>
                </a:rPr>
                <a:t>penyelesaian</a:t>
              </a:r>
              <a:r>
                <a:rPr lang="en-US" sz="1400" dirty="0">
                  <a:solidFill>
                    <a:schemeClr val="bg1"/>
                  </a:solidFill>
                </a:rPr>
                <a:t>, </a:t>
              </a:r>
              <a:r>
                <a:rPr lang="en-US" sz="1400" dirty="0" err="1">
                  <a:solidFill>
                    <a:schemeClr val="bg1"/>
                  </a:solidFill>
                </a:rPr>
                <a:t>dari</a:t>
              </a:r>
              <a:r>
                <a:rPr lang="en-US" sz="1400" dirty="0">
                  <a:solidFill>
                    <a:schemeClr val="bg1"/>
                  </a:solidFill>
                </a:rPr>
                <a:t>,  </a:t>
              </a:r>
            </a:p>
            <a:p>
              <a:pPr marL="342900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Sehingga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halaman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aksi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terdiri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dari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kolom</a:t>
              </a:r>
              <a:r>
                <a:rPr lang="en-US" sz="1400" dirty="0">
                  <a:solidFill>
                    <a:schemeClr val="bg1"/>
                  </a:solidFill>
                </a:rPr>
                <a:t> : </a:t>
              </a:r>
            </a:p>
            <a:p>
              <a:pPr marL="800100" lvl="1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Diteruskan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kepada</a:t>
              </a:r>
              <a:r>
                <a:rPr lang="en-US" sz="1400" dirty="0">
                  <a:solidFill>
                    <a:schemeClr val="bg1"/>
                  </a:solidFill>
                </a:rPr>
                <a:t> : </a:t>
              </a:r>
            </a:p>
            <a:p>
              <a:pPr marL="800100" lvl="1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Tanggal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: </a:t>
              </a:r>
            </a:p>
            <a:p>
              <a:pPr marL="800100" lvl="1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Nomor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surat</a:t>
              </a:r>
              <a:r>
                <a:rPr lang="en-US" sz="1400" dirty="0">
                  <a:solidFill>
                    <a:schemeClr val="bg1"/>
                  </a:solidFill>
                </a:rPr>
                <a:t> :</a:t>
              </a:r>
            </a:p>
            <a:p>
              <a:pPr marL="800100" lvl="1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Perihal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</a:p>
            <a:p>
              <a:pPr marL="800100" lvl="1" indent="-342900">
                <a:buAutoNum type="arabicPeriod"/>
              </a:pPr>
              <a:r>
                <a:rPr lang="en-US" sz="1400" dirty="0" err="1">
                  <a:solidFill>
                    <a:schemeClr val="bg1"/>
                  </a:solidFill>
                </a:rPr>
                <a:t>Untuk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kolom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instruksi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dirubah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catatan</a:t>
              </a:r>
              <a:endParaRPr lang="en-US" sz="1400" dirty="0">
                <a:solidFill>
                  <a:schemeClr val="bg1"/>
                </a:solidFill>
              </a:endParaRPr>
            </a:p>
            <a:p>
              <a:pPr marL="800100" lvl="1" indent="-342900">
                <a:buAutoNum type="arabicPeriod"/>
              </a:pPr>
              <a:r>
                <a:rPr lang="en-US" sz="1400" dirty="0">
                  <a:solidFill>
                    <a:schemeClr val="bg1"/>
                  </a:solidFill>
                </a:rPr>
                <a:t>Lampiran</a:t>
              </a:r>
            </a:p>
            <a:p>
              <a:pPr marL="800100" lvl="1" indent="-342900">
                <a:buAutoNum type="arabicPeriod"/>
              </a:pP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32CB32C6-8EE6-A348-BC21-E95D5222AFA0}"/>
              </a:ext>
            </a:extLst>
          </p:cNvPr>
          <p:cNvCxnSpPr>
            <a:stCxn id="8" idx="1"/>
          </p:cNvCxnSpPr>
          <p:nvPr/>
        </p:nvCxnSpPr>
        <p:spPr>
          <a:xfrm rot="10800000" flipV="1">
            <a:off x="5040086" y="3568125"/>
            <a:ext cx="3646714" cy="35046"/>
          </a:xfrm>
          <a:prstGeom prst="curvedConnector3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22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D20FE-C9F6-634A-8971-0E249B183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32304"/>
          </a:xfrm>
        </p:spPr>
        <p:txBody>
          <a:bodyPr>
            <a:normAutofit/>
          </a:bodyPr>
          <a:lstStyle/>
          <a:p>
            <a:r>
              <a:rPr lang="en-US" sz="3200" dirty="0" err="1"/>
              <a:t>Revisi</a:t>
            </a:r>
            <a:r>
              <a:rPr lang="en-US" sz="3200" dirty="0"/>
              <a:t> page tata </a:t>
            </a:r>
            <a:r>
              <a:rPr lang="en-US" sz="3200" dirty="0" err="1"/>
              <a:t>usaha</a:t>
            </a:r>
            <a:r>
              <a:rPr lang="en-US" sz="3200" dirty="0"/>
              <a:t> (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keluar</a:t>
            </a:r>
            <a:r>
              <a:rPr lang="en-US" sz="3200" dirty="0"/>
              <a:t> </a:t>
            </a:r>
            <a:r>
              <a:rPr lang="en-US" sz="3200" dirty="0" err="1"/>
              <a:t>eksternal</a:t>
            </a:r>
            <a:r>
              <a:rPr lang="en-US" sz="3200" dirty="0"/>
              <a:t>) 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5A87169-2E1D-F442-AF92-7E163AD17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1696" y="1966301"/>
            <a:ext cx="6699819" cy="4351338"/>
          </a:xfr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1100039-1364-9546-80EA-21474739DD6E}"/>
              </a:ext>
            </a:extLst>
          </p:cNvPr>
          <p:cNvGrpSpPr/>
          <p:nvPr/>
        </p:nvGrpSpPr>
        <p:grpSpPr>
          <a:xfrm>
            <a:off x="8719457" y="3106935"/>
            <a:ext cx="2024743" cy="675885"/>
            <a:chOff x="7957457" y="1153886"/>
            <a:chExt cx="2024743" cy="67588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62F5C36-A6D2-8D4E-AE1F-0E27848834F9}"/>
                </a:ext>
              </a:extLst>
            </p:cNvPr>
            <p:cNvSpPr/>
            <p:nvPr/>
          </p:nvSpPr>
          <p:spPr>
            <a:xfrm>
              <a:off x="7957457" y="1153886"/>
              <a:ext cx="2024743" cy="6758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44523ED-FA7B-5549-B8D8-8BA89F39C6BA}"/>
                </a:ext>
              </a:extLst>
            </p:cNvPr>
            <p:cNvSpPr txBox="1"/>
            <p:nvPr/>
          </p:nvSpPr>
          <p:spPr>
            <a:xfrm>
              <a:off x="8077199" y="1250112"/>
              <a:ext cx="17852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</a:rPr>
                <a:t>Rubah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tampilan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tabel</a:t>
              </a:r>
              <a:r>
                <a:rPr lang="en-US" sz="1400" dirty="0">
                  <a:solidFill>
                    <a:schemeClr val="bg1"/>
                  </a:solidFill>
                </a:rPr>
                <a:t> </a:t>
              </a:r>
              <a:r>
                <a:rPr lang="en-US" sz="1400" dirty="0" err="1">
                  <a:solidFill>
                    <a:schemeClr val="bg1"/>
                  </a:solidFill>
                </a:rPr>
                <a:t>menjadi</a:t>
              </a:r>
              <a:r>
                <a:rPr lang="en-US" sz="1400" dirty="0">
                  <a:solidFill>
                    <a:schemeClr val="bg1"/>
                  </a:solidFill>
                </a:rPr>
                <a:t> : 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0132255-A2AB-C547-A87F-E62F42FAD7BA}"/>
              </a:ext>
            </a:extLst>
          </p:cNvPr>
          <p:cNvSpPr txBox="1"/>
          <p:nvPr/>
        </p:nvSpPr>
        <p:spPr>
          <a:xfrm>
            <a:off x="8719455" y="4186752"/>
            <a:ext cx="2634345" cy="212365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No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Surat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Sifat (drop down </a:t>
            </a:r>
            <a:r>
              <a:rPr lang="en-US" sz="1200" dirty="0" err="1"/>
              <a:t>pilihan</a:t>
            </a:r>
            <a:r>
              <a:rPr lang="en-US" sz="1200" dirty="0"/>
              <a:t>)</a:t>
            </a:r>
          </a:p>
          <a:p>
            <a:pPr marL="800100" lvl="1" indent="-342900">
              <a:buAutoNum type="arabicPeriod"/>
            </a:pPr>
            <a:r>
              <a:rPr lang="en-US" sz="1200" dirty="0" err="1"/>
              <a:t>Segera</a:t>
            </a:r>
            <a:endParaRPr lang="en-US" sz="1200" dirty="0"/>
          </a:p>
          <a:p>
            <a:pPr marL="800100" lvl="1" indent="-342900">
              <a:buAutoNum type="arabicPeriod"/>
            </a:pPr>
            <a:r>
              <a:rPr lang="en-US" sz="1200" dirty="0" err="1"/>
              <a:t>Penting</a:t>
            </a:r>
            <a:endParaRPr lang="en-US" sz="1200" dirty="0"/>
          </a:p>
          <a:p>
            <a:pPr marL="800100" lvl="1" indent="-342900">
              <a:buAutoNum type="arabicPeriod"/>
            </a:pPr>
            <a:r>
              <a:rPr lang="en-US" sz="1200" dirty="0" err="1"/>
              <a:t>Rahasia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/>
              <a:t>Status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Kepada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Lampiran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Aksi</a:t>
            </a:r>
            <a:endParaRPr lang="en-US" sz="12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FB646BC-0E3A-9C4A-A984-D153CEF59D25}"/>
              </a:ext>
            </a:extLst>
          </p:cNvPr>
          <p:cNvCxnSpPr/>
          <p:nvPr/>
        </p:nvCxnSpPr>
        <p:spPr>
          <a:xfrm flipH="1">
            <a:off x="9731827" y="3726381"/>
            <a:ext cx="1" cy="46037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5C1079D-3DA2-D743-B204-C648CAAC06D8}"/>
              </a:ext>
            </a:extLst>
          </p:cNvPr>
          <p:cNvCxnSpPr>
            <a:cxnSpLocks/>
          </p:cNvCxnSpPr>
          <p:nvPr/>
        </p:nvCxnSpPr>
        <p:spPr>
          <a:xfrm flipH="1">
            <a:off x="3174124" y="3444878"/>
            <a:ext cx="5545333" cy="412419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8550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25217</TotalTime>
  <Words>1083</Words>
  <Application>Microsoft Macintosh PowerPoint</Application>
  <PresentationFormat>Widescreen</PresentationFormat>
  <Paragraphs>268</Paragraphs>
  <Slides>26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Revisi log in page </vt:lpstr>
      <vt:lpstr>Revisi Dashboard Tata Usaha </vt:lpstr>
      <vt:lpstr>Revisi Page Tata Usaha (surat masuk Eksternal) </vt:lpstr>
      <vt:lpstr>Revisi Page Tata Usaha (surat masuk Internal) </vt:lpstr>
      <vt:lpstr>Revisi Page Tata Usaha (input data surat masuk) </vt:lpstr>
      <vt:lpstr>Revisi Page Tata Usaha (halaman aksi) </vt:lpstr>
      <vt:lpstr>Revisi page tata usaha (surat keluar eksternal) </vt:lpstr>
      <vt:lpstr>Revisi page tata usaha (surat keluar internal) </vt:lpstr>
      <vt:lpstr>Revisi page tata usaha (input surat keluar Eksternal) </vt:lpstr>
      <vt:lpstr>Revisi page tata usaha (input surat keluar internal) </vt:lpstr>
      <vt:lpstr>Revisi page tata usaha (input surat keluar internal (surat perintah tugas) </vt:lpstr>
      <vt:lpstr>Revisi page tata usaha (input surat keluar internal (surat perintah tugas) </vt:lpstr>
      <vt:lpstr>Revisi page tata usaha (input surat keluar internal (nota dinas) </vt:lpstr>
      <vt:lpstr>Revisi page tata usaha (input surat keluar internal (nota dinas) </vt:lpstr>
      <vt:lpstr>Revisi page tata usaha (input surat keluar internal (disposisi) </vt:lpstr>
      <vt:lpstr>Revisi page tata usaha (input surat keluar internal (disposisi) </vt:lpstr>
      <vt:lpstr>Revisi page data surat masuk</vt:lpstr>
      <vt:lpstr>Revisi page data surat keluar</vt:lpstr>
      <vt:lpstr>Revisi page Sekretaris Dewan (dashboard)</vt:lpstr>
      <vt:lpstr>Revisi page Sekretaris Dewan (Data surat masuk)</vt:lpstr>
      <vt:lpstr>Revisi page Sekretaris Dewan (Data surat Keluar)</vt:lpstr>
      <vt:lpstr>Page bagian lain </vt:lpstr>
      <vt:lpstr>Alur proses Sivespa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Teguh Pribadi</dc:creator>
  <cp:lastModifiedBy>Teguh Pribadi</cp:lastModifiedBy>
  <cp:revision>4</cp:revision>
  <dcterms:created xsi:type="dcterms:W3CDTF">2022-03-13T10:05:16Z</dcterms:created>
  <dcterms:modified xsi:type="dcterms:W3CDTF">2022-04-28T19:33:52Z</dcterms:modified>
</cp:coreProperties>
</file>

<file path=docProps/thumbnail.jpeg>
</file>